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405" r:id="rId5"/>
    <p:sldId id="406" r:id="rId6"/>
    <p:sldId id="456" r:id="rId7"/>
    <p:sldId id="457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45" r:id="rId17"/>
    <p:sldId id="446" r:id="rId18"/>
    <p:sldId id="447" r:id="rId19"/>
    <p:sldId id="448" r:id="rId20"/>
    <p:sldId id="417" r:id="rId21"/>
    <p:sldId id="418" r:id="rId22"/>
    <p:sldId id="424" r:id="rId23"/>
    <p:sldId id="425" r:id="rId24"/>
    <p:sldId id="426" r:id="rId25"/>
    <p:sldId id="428" r:id="rId26"/>
    <p:sldId id="429" r:id="rId27"/>
    <p:sldId id="430" r:id="rId28"/>
    <p:sldId id="431" r:id="rId29"/>
    <p:sldId id="432" r:id="rId30"/>
    <p:sldId id="433" r:id="rId31"/>
    <p:sldId id="455" r:id="rId32"/>
    <p:sldId id="434" r:id="rId33"/>
    <p:sldId id="435" r:id="rId34"/>
    <p:sldId id="436" r:id="rId35"/>
    <p:sldId id="437" r:id="rId36"/>
    <p:sldId id="438" r:id="rId37"/>
    <p:sldId id="439" r:id="rId38"/>
    <p:sldId id="452" r:id="rId39"/>
    <p:sldId id="440" r:id="rId40"/>
    <p:sldId id="453" r:id="rId41"/>
    <p:sldId id="454" r:id="rId42"/>
    <p:sldId id="451" r:id="rId43"/>
    <p:sldId id="441" r:id="rId44"/>
    <p:sldId id="442" r:id="rId45"/>
    <p:sldId id="443" r:id="rId46"/>
    <p:sldId id="444" r:id="rId47"/>
    <p:sldId id="450" r:id="rId48"/>
    <p:sldId id="36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5" autoAdjust="0"/>
    <p:restoredTop sz="78310" autoAdjust="0"/>
  </p:normalViewPr>
  <p:slideViewPr>
    <p:cSldViewPr>
      <p:cViewPr varScale="1">
        <p:scale>
          <a:sx n="59" d="100"/>
          <a:sy n="59" d="100"/>
        </p:scale>
        <p:origin x="16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0DA8E-803A-480C-87C9-C9259A753F91}" type="doc">
      <dgm:prSet loTypeId="urn:microsoft.com/office/officeart/2005/8/layout/gear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B06FA9D-1082-4374-96D0-8563FD7D361C}">
      <dgm:prSet phldrT="[Text]" custT="1"/>
      <dgm:spPr>
        <a:solidFill>
          <a:srgbClr val="3333CC"/>
        </a:solidFill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165100" prst="coolSlant"/>
        </a:sp3d>
      </dgm:spPr>
      <dgm:t>
        <a:bodyPr/>
        <a:lstStyle/>
        <a:p>
          <a:r>
            <a:rPr lang="bg-BG" sz="1800" dirty="0"/>
            <a:t>Системен про-възпалителен отговор</a:t>
          </a:r>
          <a:endParaRPr lang="en-US" sz="1800" dirty="0"/>
        </a:p>
        <a:p>
          <a:r>
            <a:rPr lang="en-US" sz="1800" b="1" dirty="0"/>
            <a:t>SIRS</a:t>
          </a:r>
          <a:endParaRPr lang="bg-BG" sz="1800" b="1" dirty="0"/>
        </a:p>
      </dgm:t>
    </dgm:pt>
    <dgm:pt modelId="{83381CB0-9ED5-4C04-9C12-27EE03552E93}" type="parTrans" cxnId="{BF50E8BC-8199-4DE3-A83C-92E2D18165EE}">
      <dgm:prSet/>
      <dgm:spPr/>
      <dgm:t>
        <a:bodyPr/>
        <a:lstStyle/>
        <a:p>
          <a:endParaRPr lang="bg-BG"/>
        </a:p>
      </dgm:t>
    </dgm:pt>
    <dgm:pt modelId="{40B8816D-41BA-49C6-8F5E-231AAD43E23C}" type="sibTrans" cxnId="{BF50E8BC-8199-4DE3-A83C-92E2D18165EE}">
      <dgm:prSet/>
      <dgm:spPr>
        <a:noFill/>
      </dgm:spPr>
      <dgm:t>
        <a:bodyPr/>
        <a:lstStyle/>
        <a:p>
          <a:endParaRPr lang="bg-BG"/>
        </a:p>
      </dgm:t>
    </dgm:pt>
    <dgm:pt modelId="{2FF8ABC7-C3B8-4DB1-B783-5C5DC8DCC1A5}">
      <dgm:prSet phldrT="[Text]" custT="1"/>
      <dgm:spPr>
        <a:solidFill>
          <a:srgbClr val="3333CC"/>
        </a:solidFill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/>
        </a:sp3d>
      </dgm:spPr>
      <dgm:t>
        <a:bodyPr/>
        <a:lstStyle/>
        <a:p>
          <a:r>
            <a:rPr lang="bg-BG" sz="1800" dirty="0"/>
            <a:t>Локален про-възпалителен отговор</a:t>
          </a:r>
          <a:endParaRPr lang="en-US" sz="1800" dirty="0"/>
        </a:p>
        <a:p>
          <a:r>
            <a:rPr lang="en-US" sz="1800" b="1" dirty="0"/>
            <a:t>LIRS</a:t>
          </a:r>
          <a:endParaRPr lang="bg-BG" sz="1800" b="1" dirty="0"/>
        </a:p>
      </dgm:t>
    </dgm:pt>
    <dgm:pt modelId="{8B40ABC7-FD33-4A82-B203-1949CED20225}" type="sibTrans" cxnId="{B1533FB8-0EB9-43E7-8E19-EDE7CBF31426}">
      <dgm:prSet/>
      <dgm:spPr>
        <a:noFill/>
      </dgm:spPr>
      <dgm:t>
        <a:bodyPr/>
        <a:lstStyle/>
        <a:p>
          <a:endParaRPr lang="bg-BG"/>
        </a:p>
      </dgm:t>
    </dgm:pt>
    <dgm:pt modelId="{C8113FDF-707D-41C5-B652-9B615F6CEF8E}" type="parTrans" cxnId="{B1533FB8-0EB9-43E7-8E19-EDE7CBF31426}">
      <dgm:prSet/>
      <dgm:spPr/>
      <dgm:t>
        <a:bodyPr/>
        <a:lstStyle/>
        <a:p>
          <a:endParaRPr lang="bg-BG"/>
        </a:p>
      </dgm:t>
    </dgm:pt>
    <dgm:pt modelId="{8FB6118F-FA60-48AE-9491-7C5B179508E7}">
      <dgm:prSet phldrT="[Text]" custT="1"/>
      <dgm:spPr>
        <a:solidFill>
          <a:srgbClr val="FFFF00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bg-BG" sz="2000" b="1" baseline="0" dirty="0">
              <a:solidFill>
                <a:srgbClr val="3333CC"/>
              </a:solidFill>
              <a:effectLst/>
            </a:rPr>
            <a:t>Системна реакция</a:t>
          </a:r>
        </a:p>
        <a:p>
          <a:r>
            <a:rPr lang="en-US" sz="2000" b="1" baseline="0" dirty="0">
              <a:solidFill>
                <a:srgbClr val="3333CC"/>
              </a:solidFill>
              <a:effectLst/>
            </a:rPr>
            <a:t>SIRS</a:t>
          </a:r>
          <a:r>
            <a:rPr lang="bg-BG" sz="2000" b="1" baseline="0" dirty="0">
              <a:solidFill>
                <a:srgbClr val="3333CC"/>
              </a:solidFill>
              <a:effectLst/>
            </a:rPr>
            <a:t> </a:t>
          </a:r>
        </a:p>
        <a:p>
          <a:r>
            <a:rPr lang="bg-BG" sz="2000" b="1" baseline="0" dirty="0" err="1">
              <a:solidFill>
                <a:srgbClr val="3333CC"/>
              </a:solidFill>
              <a:effectLst/>
            </a:rPr>
            <a:t>Провъзпалителен</a:t>
          </a:r>
          <a:endParaRPr lang="en-US" sz="2000" b="1" baseline="0" dirty="0">
            <a:solidFill>
              <a:srgbClr val="3333CC"/>
            </a:solidFill>
            <a:effectLst/>
          </a:endParaRPr>
        </a:p>
        <a:p>
          <a:r>
            <a:rPr lang="en-US" sz="2000" b="1" baseline="0" dirty="0">
              <a:solidFill>
                <a:srgbClr val="FF0000"/>
              </a:solidFill>
              <a:effectLst/>
            </a:rPr>
            <a:t>CARS</a:t>
          </a:r>
          <a:r>
            <a:rPr lang="bg-BG" sz="2000" b="1" baseline="0" dirty="0">
              <a:solidFill>
                <a:srgbClr val="FF0000"/>
              </a:solidFill>
              <a:effectLst/>
            </a:rPr>
            <a:t> Противовъзпалителен</a:t>
          </a:r>
          <a:endParaRPr lang="en-US" sz="2000" b="1" baseline="0" dirty="0">
            <a:solidFill>
              <a:srgbClr val="FF0000"/>
            </a:solidFill>
            <a:effectLst/>
          </a:endParaRPr>
        </a:p>
        <a:p>
          <a:r>
            <a:rPr lang="en-US" sz="2000" b="1" baseline="0" dirty="0">
              <a:solidFill>
                <a:srgbClr val="3333CC"/>
              </a:solidFill>
              <a:effectLst/>
            </a:rPr>
            <a:t>M</a:t>
          </a:r>
          <a:r>
            <a:rPr lang="en-US" sz="2000" b="1" baseline="0" dirty="0">
              <a:solidFill>
                <a:srgbClr val="FF0000"/>
              </a:solidFill>
              <a:effectLst/>
            </a:rPr>
            <a:t>A</a:t>
          </a:r>
          <a:r>
            <a:rPr lang="en-US" sz="2000" b="1" baseline="0" dirty="0">
              <a:solidFill>
                <a:srgbClr val="3333CC"/>
              </a:solidFill>
              <a:effectLst/>
            </a:rPr>
            <a:t>R</a:t>
          </a:r>
          <a:r>
            <a:rPr lang="en-US" sz="2000" b="1" baseline="0" dirty="0">
              <a:solidFill>
                <a:srgbClr val="FF0000"/>
              </a:solidFill>
              <a:effectLst/>
            </a:rPr>
            <a:t>S</a:t>
          </a:r>
          <a:r>
            <a:rPr lang="bg-BG" sz="2000" b="1" baseline="0" dirty="0">
              <a:solidFill>
                <a:srgbClr val="FF0000"/>
              </a:solidFill>
              <a:effectLst/>
            </a:rPr>
            <a:t> - </a:t>
          </a:r>
          <a:r>
            <a:rPr lang="bg-BG" sz="2000" b="1" baseline="0" dirty="0">
              <a:solidFill>
                <a:srgbClr val="3333CC"/>
              </a:solidFill>
              <a:effectLst/>
            </a:rPr>
            <a:t>С</a:t>
          </a:r>
          <a:r>
            <a:rPr lang="bg-BG" sz="2000" b="1" baseline="0" dirty="0">
              <a:solidFill>
                <a:srgbClr val="FF0000"/>
              </a:solidFill>
              <a:effectLst/>
            </a:rPr>
            <a:t>м</a:t>
          </a:r>
          <a:r>
            <a:rPr lang="bg-BG" sz="2000" b="1" baseline="0" dirty="0">
              <a:solidFill>
                <a:srgbClr val="3333CC"/>
              </a:solidFill>
              <a:effectLst/>
            </a:rPr>
            <a:t>е</a:t>
          </a:r>
          <a:r>
            <a:rPr lang="bg-BG" sz="2000" b="1" baseline="0" dirty="0">
              <a:solidFill>
                <a:srgbClr val="FF0000"/>
              </a:solidFill>
              <a:effectLst/>
            </a:rPr>
            <a:t>с</a:t>
          </a:r>
          <a:r>
            <a:rPr lang="bg-BG" sz="2000" b="1" baseline="0" dirty="0">
              <a:solidFill>
                <a:srgbClr val="3333CC"/>
              </a:solidFill>
              <a:effectLst/>
            </a:rPr>
            <a:t>е</a:t>
          </a:r>
          <a:r>
            <a:rPr lang="bg-BG" sz="2000" b="1" baseline="0" dirty="0">
              <a:solidFill>
                <a:srgbClr val="FF0000"/>
              </a:solidFill>
              <a:effectLst/>
            </a:rPr>
            <a:t>н</a:t>
          </a:r>
        </a:p>
      </dgm:t>
    </dgm:pt>
    <dgm:pt modelId="{AFB7B6D5-B8F8-444D-A86B-0C16B6B8B3CA}" type="parTrans" cxnId="{C8D56E3E-6BDB-4331-91C3-3F371C208A78}">
      <dgm:prSet/>
      <dgm:spPr/>
      <dgm:t>
        <a:bodyPr/>
        <a:lstStyle/>
        <a:p>
          <a:endParaRPr lang="bg-BG"/>
        </a:p>
      </dgm:t>
    </dgm:pt>
    <dgm:pt modelId="{0371A6BF-F9E7-4DE1-B059-02EB9A5003DE}" type="sibTrans" cxnId="{C8D56E3E-6BDB-4331-91C3-3F371C208A78}">
      <dgm:prSet/>
      <dgm:spPr/>
      <dgm:t>
        <a:bodyPr/>
        <a:lstStyle/>
        <a:p>
          <a:endParaRPr lang="bg-BG"/>
        </a:p>
      </dgm:t>
    </dgm:pt>
    <dgm:pt modelId="{C6A819FF-F2F0-4EA2-A8C6-6F4E04DB6D8C}" type="pres">
      <dgm:prSet presAssocID="{7BC0DA8E-803A-480C-87C9-C9259A753F9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65114B0-2F93-45C2-A57B-556D8EED92D8}" type="pres">
      <dgm:prSet presAssocID="{8FB6118F-FA60-48AE-9491-7C5B179508E7}" presName="gear1" presStyleLbl="node1" presStyleIdx="0" presStyleCnt="3" custScaleX="113241" custScaleY="97745" custLinFactNeighborX="82" custLinFactNeighborY="-1331">
        <dgm:presLayoutVars>
          <dgm:chMax val="1"/>
          <dgm:bulletEnabled val="1"/>
        </dgm:presLayoutVars>
      </dgm:prSet>
      <dgm:spPr/>
    </dgm:pt>
    <dgm:pt modelId="{54B295DF-12BE-4705-B0E1-650C07C1ACFB}" type="pres">
      <dgm:prSet presAssocID="{8FB6118F-FA60-48AE-9491-7C5B179508E7}" presName="gear1srcNode" presStyleLbl="node1" presStyleIdx="0" presStyleCnt="3"/>
      <dgm:spPr/>
    </dgm:pt>
    <dgm:pt modelId="{9C69EA10-8573-419E-968D-E5E8F2F53732}" type="pres">
      <dgm:prSet presAssocID="{8FB6118F-FA60-48AE-9491-7C5B179508E7}" presName="gear1dstNode" presStyleLbl="node1" presStyleIdx="0" presStyleCnt="3"/>
      <dgm:spPr/>
    </dgm:pt>
    <dgm:pt modelId="{55E35E43-B91F-4629-9EA1-AADF019773B1}" type="pres">
      <dgm:prSet presAssocID="{8B06FA9D-1082-4374-96D0-8563FD7D361C}" presName="gear2" presStyleLbl="node1" presStyleIdx="1" presStyleCnt="3" custAng="0" custScaleX="101915" custLinFactNeighborX="3082" custLinFactNeighborY="-5198">
        <dgm:presLayoutVars>
          <dgm:chMax val="1"/>
          <dgm:bulletEnabled val="1"/>
        </dgm:presLayoutVars>
      </dgm:prSet>
      <dgm:spPr/>
    </dgm:pt>
    <dgm:pt modelId="{CEC68FDF-5753-4C6F-9979-774B5554D639}" type="pres">
      <dgm:prSet presAssocID="{8B06FA9D-1082-4374-96D0-8563FD7D361C}" presName="gear2srcNode" presStyleLbl="node1" presStyleIdx="1" presStyleCnt="3"/>
      <dgm:spPr/>
    </dgm:pt>
    <dgm:pt modelId="{A85ED65A-4857-4B48-B2D5-0A286E4DE93A}" type="pres">
      <dgm:prSet presAssocID="{8B06FA9D-1082-4374-96D0-8563FD7D361C}" presName="gear2dstNode" presStyleLbl="node1" presStyleIdx="1" presStyleCnt="3"/>
      <dgm:spPr/>
    </dgm:pt>
    <dgm:pt modelId="{102CDDBA-23E4-44A6-9BED-13101E7D4048}" type="pres">
      <dgm:prSet presAssocID="{2FF8ABC7-C3B8-4DB1-B783-5C5DC8DCC1A5}" presName="gear3" presStyleLbl="node1" presStyleIdx="2" presStyleCnt="3" custScaleX="94382" custScaleY="89591" custLinFactNeighborX="-68683" custLinFactNeighborY="-14966"/>
      <dgm:spPr/>
    </dgm:pt>
    <dgm:pt modelId="{4B4C8543-8D60-4CDB-9705-242564893B95}" type="pres">
      <dgm:prSet presAssocID="{2FF8ABC7-C3B8-4DB1-B783-5C5DC8DCC1A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508D54E-C98E-4FC9-81DB-0946E07B7673}" type="pres">
      <dgm:prSet presAssocID="{2FF8ABC7-C3B8-4DB1-B783-5C5DC8DCC1A5}" presName="gear3srcNode" presStyleLbl="node1" presStyleIdx="2" presStyleCnt="3"/>
      <dgm:spPr/>
    </dgm:pt>
    <dgm:pt modelId="{9B2CF7FA-A2F3-4AD2-BC77-4F725D24534C}" type="pres">
      <dgm:prSet presAssocID="{2FF8ABC7-C3B8-4DB1-B783-5C5DC8DCC1A5}" presName="gear3dstNode" presStyleLbl="node1" presStyleIdx="2" presStyleCnt="3"/>
      <dgm:spPr/>
    </dgm:pt>
    <dgm:pt modelId="{93079652-BA5C-4DB4-873C-9FDECAB006BE}" type="pres">
      <dgm:prSet presAssocID="{0371A6BF-F9E7-4DE1-B059-02EB9A5003DE}" presName="connector1" presStyleLbl="sibTrans2D1" presStyleIdx="0" presStyleCnt="3"/>
      <dgm:spPr/>
    </dgm:pt>
    <dgm:pt modelId="{4BBA899B-10D1-4806-98E0-3BA6C1181F20}" type="pres">
      <dgm:prSet presAssocID="{40B8816D-41BA-49C6-8F5E-231AAD43E23C}" presName="connector2" presStyleLbl="sibTrans2D1" presStyleIdx="1" presStyleCnt="3" custLinFactNeighborX="3523" custLinFactNeighborY="-5248"/>
      <dgm:spPr/>
    </dgm:pt>
    <dgm:pt modelId="{020680D5-FE1B-462A-B24C-A3BF7720086B}" type="pres">
      <dgm:prSet presAssocID="{8B40ABC7-FD33-4A82-B203-1949CED20225}" presName="connector3" presStyleLbl="sibTrans2D1" presStyleIdx="2" presStyleCnt="3" custAng="8782415" custScaleX="38026" custScaleY="59898" custLinFactNeighborY="-1670"/>
      <dgm:spPr/>
    </dgm:pt>
  </dgm:ptLst>
  <dgm:cxnLst>
    <dgm:cxn modelId="{574D7E09-325A-4436-A776-DF95E1E8DC30}" type="presOf" srcId="{2FF8ABC7-C3B8-4DB1-B783-5C5DC8DCC1A5}" destId="{0508D54E-C98E-4FC9-81DB-0946E07B7673}" srcOrd="2" destOrd="0" presId="urn:microsoft.com/office/officeart/2005/8/layout/gear1"/>
    <dgm:cxn modelId="{A00E9228-A457-4B42-AB15-D1905926A67E}" type="presOf" srcId="{8B06FA9D-1082-4374-96D0-8563FD7D361C}" destId="{A85ED65A-4857-4B48-B2D5-0A286E4DE93A}" srcOrd="2" destOrd="0" presId="urn:microsoft.com/office/officeart/2005/8/layout/gear1"/>
    <dgm:cxn modelId="{C8D56E3E-6BDB-4331-91C3-3F371C208A78}" srcId="{7BC0DA8E-803A-480C-87C9-C9259A753F91}" destId="{8FB6118F-FA60-48AE-9491-7C5B179508E7}" srcOrd="0" destOrd="0" parTransId="{AFB7B6D5-B8F8-444D-A86B-0C16B6B8B3CA}" sibTransId="{0371A6BF-F9E7-4DE1-B059-02EB9A5003DE}"/>
    <dgm:cxn modelId="{E6872050-514B-4137-A114-5C02CD0F5EF4}" type="presOf" srcId="{8FB6118F-FA60-48AE-9491-7C5B179508E7}" destId="{54B295DF-12BE-4705-B0E1-650C07C1ACFB}" srcOrd="1" destOrd="0" presId="urn:microsoft.com/office/officeart/2005/8/layout/gear1"/>
    <dgm:cxn modelId="{F9AB6A55-1F73-4918-9471-C87C807B69C9}" type="presOf" srcId="{0371A6BF-F9E7-4DE1-B059-02EB9A5003DE}" destId="{93079652-BA5C-4DB4-873C-9FDECAB006BE}" srcOrd="0" destOrd="0" presId="urn:microsoft.com/office/officeart/2005/8/layout/gear1"/>
    <dgm:cxn modelId="{A9BEF56F-6D07-4925-AC9A-B2E1E6A51CFA}" type="presOf" srcId="{7BC0DA8E-803A-480C-87C9-C9259A753F91}" destId="{C6A819FF-F2F0-4EA2-A8C6-6F4E04DB6D8C}" srcOrd="0" destOrd="0" presId="urn:microsoft.com/office/officeart/2005/8/layout/gear1"/>
    <dgm:cxn modelId="{D1864071-A176-45AA-8788-58402DA7423F}" type="presOf" srcId="{8B06FA9D-1082-4374-96D0-8563FD7D361C}" destId="{55E35E43-B91F-4629-9EA1-AADF019773B1}" srcOrd="0" destOrd="0" presId="urn:microsoft.com/office/officeart/2005/8/layout/gear1"/>
    <dgm:cxn modelId="{1C891D80-EA88-41FC-91F1-894FDA0E4C9E}" type="presOf" srcId="{8B06FA9D-1082-4374-96D0-8563FD7D361C}" destId="{CEC68FDF-5753-4C6F-9979-774B5554D639}" srcOrd="1" destOrd="0" presId="urn:microsoft.com/office/officeart/2005/8/layout/gear1"/>
    <dgm:cxn modelId="{77D65D88-999E-4D71-A48E-39141B002967}" type="presOf" srcId="{8FB6118F-FA60-48AE-9491-7C5B179508E7}" destId="{865114B0-2F93-45C2-A57B-556D8EED92D8}" srcOrd="0" destOrd="0" presId="urn:microsoft.com/office/officeart/2005/8/layout/gear1"/>
    <dgm:cxn modelId="{99EFE3B2-3590-4EC0-99F4-E26140922762}" type="presOf" srcId="{2FF8ABC7-C3B8-4DB1-B783-5C5DC8DCC1A5}" destId="{9B2CF7FA-A2F3-4AD2-BC77-4F725D24534C}" srcOrd="3" destOrd="0" presId="urn:microsoft.com/office/officeart/2005/8/layout/gear1"/>
    <dgm:cxn modelId="{B1533FB8-0EB9-43E7-8E19-EDE7CBF31426}" srcId="{7BC0DA8E-803A-480C-87C9-C9259A753F91}" destId="{2FF8ABC7-C3B8-4DB1-B783-5C5DC8DCC1A5}" srcOrd="2" destOrd="0" parTransId="{C8113FDF-707D-41C5-B652-9B615F6CEF8E}" sibTransId="{8B40ABC7-FD33-4A82-B203-1949CED20225}"/>
    <dgm:cxn modelId="{F1540CBB-B1DA-45AE-BC65-004B685CD970}" type="presOf" srcId="{2FF8ABC7-C3B8-4DB1-B783-5C5DC8DCC1A5}" destId="{4B4C8543-8D60-4CDB-9705-242564893B95}" srcOrd="1" destOrd="0" presId="urn:microsoft.com/office/officeart/2005/8/layout/gear1"/>
    <dgm:cxn modelId="{BF50E8BC-8199-4DE3-A83C-92E2D18165EE}" srcId="{7BC0DA8E-803A-480C-87C9-C9259A753F91}" destId="{8B06FA9D-1082-4374-96D0-8563FD7D361C}" srcOrd="1" destOrd="0" parTransId="{83381CB0-9ED5-4C04-9C12-27EE03552E93}" sibTransId="{40B8816D-41BA-49C6-8F5E-231AAD43E23C}"/>
    <dgm:cxn modelId="{020C9DBD-D5E8-4ABB-9B3A-8C46807769C3}" type="presOf" srcId="{2FF8ABC7-C3B8-4DB1-B783-5C5DC8DCC1A5}" destId="{102CDDBA-23E4-44A6-9BED-13101E7D4048}" srcOrd="0" destOrd="0" presId="urn:microsoft.com/office/officeart/2005/8/layout/gear1"/>
    <dgm:cxn modelId="{DE3FF8E2-A87D-4520-851E-8B48929CDEB3}" type="presOf" srcId="{8FB6118F-FA60-48AE-9491-7C5B179508E7}" destId="{9C69EA10-8573-419E-968D-E5E8F2F53732}" srcOrd="2" destOrd="0" presId="urn:microsoft.com/office/officeart/2005/8/layout/gear1"/>
    <dgm:cxn modelId="{C54E61E4-BBA5-41E4-8540-AF0480866332}" type="presOf" srcId="{8B40ABC7-FD33-4A82-B203-1949CED20225}" destId="{020680D5-FE1B-462A-B24C-A3BF7720086B}" srcOrd="0" destOrd="0" presId="urn:microsoft.com/office/officeart/2005/8/layout/gear1"/>
    <dgm:cxn modelId="{3718E6F2-F0C9-4396-9E5C-D4736F60BC8E}" type="presOf" srcId="{40B8816D-41BA-49C6-8F5E-231AAD43E23C}" destId="{4BBA899B-10D1-4806-98E0-3BA6C1181F20}" srcOrd="0" destOrd="0" presId="urn:microsoft.com/office/officeart/2005/8/layout/gear1"/>
    <dgm:cxn modelId="{296D78CB-E59E-42EA-9E3B-296067F02F58}" type="presParOf" srcId="{C6A819FF-F2F0-4EA2-A8C6-6F4E04DB6D8C}" destId="{865114B0-2F93-45C2-A57B-556D8EED92D8}" srcOrd="0" destOrd="0" presId="urn:microsoft.com/office/officeart/2005/8/layout/gear1"/>
    <dgm:cxn modelId="{788FFD97-4308-4C7F-8DCF-2004B2A9248F}" type="presParOf" srcId="{C6A819FF-F2F0-4EA2-A8C6-6F4E04DB6D8C}" destId="{54B295DF-12BE-4705-B0E1-650C07C1ACFB}" srcOrd="1" destOrd="0" presId="urn:microsoft.com/office/officeart/2005/8/layout/gear1"/>
    <dgm:cxn modelId="{66C59872-AB9A-46AB-925E-A76EBD10F5BC}" type="presParOf" srcId="{C6A819FF-F2F0-4EA2-A8C6-6F4E04DB6D8C}" destId="{9C69EA10-8573-419E-968D-E5E8F2F53732}" srcOrd="2" destOrd="0" presId="urn:microsoft.com/office/officeart/2005/8/layout/gear1"/>
    <dgm:cxn modelId="{4EF547BF-7E21-44D4-8E1D-90939340ED44}" type="presParOf" srcId="{C6A819FF-F2F0-4EA2-A8C6-6F4E04DB6D8C}" destId="{55E35E43-B91F-4629-9EA1-AADF019773B1}" srcOrd="3" destOrd="0" presId="urn:microsoft.com/office/officeart/2005/8/layout/gear1"/>
    <dgm:cxn modelId="{EDAB596B-870B-40BE-A1B6-E833D6A4BF76}" type="presParOf" srcId="{C6A819FF-F2F0-4EA2-A8C6-6F4E04DB6D8C}" destId="{CEC68FDF-5753-4C6F-9979-774B5554D639}" srcOrd="4" destOrd="0" presId="urn:microsoft.com/office/officeart/2005/8/layout/gear1"/>
    <dgm:cxn modelId="{34E4371F-E806-4DBC-A184-A186D4402ED4}" type="presParOf" srcId="{C6A819FF-F2F0-4EA2-A8C6-6F4E04DB6D8C}" destId="{A85ED65A-4857-4B48-B2D5-0A286E4DE93A}" srcOrd="5" destOrd="0" presId="urn:microsoft.com/office/officeart/2005/8/layout/gear1"/>
    <dgm:cxn modelId="{F5241480-98D0-4DAB-B69E-2C00C4DBC272}" type="presParOf" srcId="{C6A819FF-F2F0-4EA2-A8C6-6F4E04DB6D8C}" destId="{102CDDBA-23E4-44A6-9BED-13101E7D4048}" srcOrd="6" destOrd="0" presId="urn:microsoft.com/office/officeart/2005/8/layout/gear1"/>
    <dgm:cxn modelId="{CEEB44C9-8B3F-424D-B36A-FCCC2021CAAD}" type="presParOf" srcId="{C6A819FF-F2F0-4EA2-A8C6-6F4E04DB6D8C}" destId="{4B4C8543-8D60-4CDB-9705-242564893B95}" srcOrd="7" destOrd="0" presId="urn:microsoft.com/office/officeart/2005/8/layout/gear1"/>
    <dgm:cxn modelId="{D174B7A2-2FBB-4111-9038-64AE32F6D24A}" type="presParOf" srcId="{C6A819FF-F2F0-4EA2-A8C6-6F4E04DB6D8C}" destId="{0508D54E-C98E-4FC9-81DB-0946E07B7673}" srcOrd="8" destOrd="0" presId="urn:microsoft.com/office/officeart/2005/8/layout/gear1"/>
    <dgm:cxn modelId="{7C5128A6-EE40-4488-AE1D-813A87FE6C79}" type="presParOf" srcId="{C6A819FF-F2F0-4EA2-A8C6-6F4E04DB6D8C}" destId="{9B2CF7FA-A2F3-4AD2-BC77-4F725D24534C}" srcOrd="9" destOrd="0" presId="urn:microsoft.com/office/officeart/2005/8/layout/gear1"/>
    <dgm:cxn modelId="{6FBEC3ED-97AA-4FAB-8E8D-8C1F51B4DF1A}" type="presParOf" srcId="{C6A819FF-F2F0-4EA2-A8C6-6F4E04DB6D8C}" destId="{93079652-BA5C-4DB4-873C-9FDECAB006BE}" srcOrd="10" destOrd="0" presId="urn:microsoft.com/office/officeart/2005/8/layout/gear1"/>
    <dgm:cxn modelId="{8F786EBB-D114-4BA4-A4A0-EC79DE005D0F}" type="presParOf" srcId="{C6A819FF-F2F0-4EA2-A8C6-6F4E04DB6D8C}" destId="{4BBA899B-10D1-4806-98E0-3BA6C1181F20}" srcOrd="11" destOrd="0" presId="urn:microsoft.com/office/officeart/2005/8/layout/gear1"/>
    <dgm:cxn modelId="{02326EAC-8AC2-449C-8591-2F7FBCAA3C84}" type="presParOf" srcId="{C6A819FF-F2F0-4EA2-A8C6-6F4E04DB6D8C}" destId="{020680D5-FE1B-462A-B24C-A3BF7720086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E89C43-3AB8-4A11-8A79-070D70C89ECF}" type="doc">
      <dgm:prSet loTypeId="urn:microsoft.com/office/officeart/2005/8/layout/gear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BB369BA-F5C5-4CB4-8047-B3708E2BF851}">
      <dgm:prSet phldrT="[Text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800" dirty="0"/>
            <a:t>Системен противо- възпалителен        отговор</a:t>
          </a:r>
          <a:endParaRPr lang="en-US" sz="1800" dirty="0"/>
        </a:p>
        <a:p>
          <a:r>
            <a:rPr lang="en-US" sz="1800" b="1" dirty="0"/>
            <a:t>CARS</a:t>
          </a:r>
          <a:endParaRPr lang="bg-BG" sz="1800" b="1" dirty="0"/>
        </a:p>
      </dgm:t>
    </dgm:pt>
    <dgm:pt modelId="{F54B0797-8D82-4FFB-B619-D4688879EE68}" type="parTrans" cxnId="{AFBF34AC-B053-47C9-8F39-007BCF8FC525}">
      <dgm:prSet/>
      <dgm:spPr/>
      <dgm:t>
        <a:bodyPr/>
        <a:lstStyle/>
        <a:p>
          <a:endParaRPr lang="bg-BG"/>
        </a:p>
      </dgm:t>
    </dgm:pt>
    <dgm:pt modelId="{CF1C8D95-13AB-4861-934A-245D8E6D1BCF}" type="sibTrans" cxnId="{AFBF34AC-B053-47C9-8F39-007BCF8FC525}">
      <dgm:prSet/>
      <dgm:spPr>
        <a:noFill/>
      </dgm:spPr>
      <dgm:t>
        <a:bodyPr/>
        <a:lstStyle/>
        <a:p>
          <a:endParaRPr lang="bg-BG"/>
        </a:p>
      </dgm:t>
    </dgm:pt>
    <dgm:pt modelId="{7BD95B5B-72A7-48C8-BB68-904758A0F164}">
      <dgm:prSet phldrT="[Text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800" dirty="0"/>
            <a:t>Локален противо-възпалителен отговор</a:t>
          </a:r>
          <a:endParaRPr lang="en-US" sz="1800" dirty="0"/>
        </a:p>
        <a:p>
          <a:r>
            <a:rPr lang="en-US" sz="1800" b="1" dirty="0"/>
            <a:t>LARS</a:t>
          </a:r>
          <a:endParaRPr lang="bg-BG" sz="1800" b="1" dirty="0"/>
        </a:p>
      </dgm:t>
    </dgm:pt>
    <dgm:pt modelId="{BDE2EA7C-035C-4800-873C-8F52809A0E6B}" type="parTrans" cxnId="{55EEE7AA-FCB2-4E20-91CC-8FEF8E23393A}">
      <dgm:prSet/>
      <dgm:spPr/>
      <dgm:t>
        <a:bodyPr/>
        <a:lstStyle/>
        <a:p>
          <a:endParaRPr lang="bg-BG"/>
        </a:p>
      </dgm:t>
    </dgm:pt>
    <dgm:pt modelId="{5E25C155-02EF-4E7B-AC3A-38F55DBC32A2}" type="sibTrans" cxnId="{55EEE7AA-FCB2-4E20-91CC-8FEF8E23393A}">
      <dgm:prSet/>
      <dgm:spPr>
        <a:noFill/>
      </dgm:spPr>
      <dgm:t>
        <a:bodyPr/>
        <a:lstStyle/>
        <a:p>
          <a:endParaRPr lang="bg-BG"/>
        </a:p>
      </dgm:t>
    </dgm:pt>
    <dgm:pt modelId="{52B9B0CC-7A3F-4139-998A-E67ABE49F534}" type="pres">
      <dgm:prSet presAssocID="{D8E89C43-3AB8-4A11-8A79-070D70C89EC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468689B-3D2F-4A80-AA18-707D7B735046}" type="pres">
      <dgm:prSet presAssocID="{6BB369BA-F5C5-4CB4-8047-B3708E2BF851}" presName="gear1" presStyleLbl="node1" presStyleIdx="0" presStyleCnt="2" custAng="0" custScaleX="109792" custLinFactNeighborX="-7341" custLinFactNeighborY="9061">
        <dgm:presLayoutVars>
          <dgm:chMax val="1"/>
          <dgm:bulletEnabled val="1"/>
        </dgm:presLayoutVars>
      </dgm:prSet>
      <dgm:spPr/>
    </dgm:pt>
    <dgm:pt modelId="{D77D31C6-0642-4C2A-BB16-25F46E8437DB}" type="pres">
      <dgm:prSet presAssocID="{6BB369BA-F5C5-4CB4-8047-B3708E2BF851}" presName="gear1srcNode" presStyleLbl="node1" presStyleIdx="0" presStyleCnt="2"/>
      <dgm:spPr/>
    </dgm:pt>
    <dgm:pt modelId="{883595F1-867B-4CFB-9337-DE8952CAEE85}" type="pres">
      <dgm:prSet presAssocID="{6BB369BA-F5C5-4CB4-8047-B3708E2BF851}" presName="gear1dstNode" presStyleLbl="node1" presStyleIdx="0" presStyleCnt="2"/>
      <dgm:spPr/>
    </dgm:pt>
    <dgm:pt modelId="{830CCA81-C5F9-459F-861D-51D6FE5EBB81}" type="pres">
      <dgm:prSet presAssocID="{7BD95B5B-72A7-48C8-BB68-904758A0F164}" presName="gear2" presStyleLbl="node1" presStyleIdx="1" presStyleCnt="2" custAng="0" custScaleX="141349" custScaleY="116349" custLinFactNeighborX="88653" custLinFactNeighborY="-55039">
        <dgm:presLayoutVars>
          <dgm:chMax val="1"/>
          <dgm:bulletEnabled val="1"/>
        </dgm:presLayoutVars>
      </dgm:prSet>
      <dgm:spPr/>
    </dgm:pt>
    <dgm:pt modelId="{BDD2D69C-A979-4FD7-B2A9-8CFD4D47188C}" type="pres">
      <dgm:prSet presAssocID="{7BD95B5B-72A7-48C8-BB68-904758A0F164}" presName="gear2srcNode" presStyleLbl="node1" presStyleIdx="1" presStyleCnt="2"/>
      <dgm:spPr/>
    </dgm:pt>
    <dgm:pt modelId="{A004C0DA-72EE-48FF-8715-ED1FBE12AC2E}" type="pres">
      <dgm:prSet presAssocID="{7BD95B5B-72A7-48C8-BB68-904758A0F164}" presName="gear2dstNode" presStyleLbl="node1" presStyleIdx="1" presStyleCnt="2"/>
      <dgm:spPr/>
    </dgm:pt>
    <dgm:pt modelId="{C8EC5126-6481-4367-ADD1-576F21FDB475}" type="pres">
      <dgm:prSet presAssocID="{CF1C8D95-13AB-4861-934A-245D8E6D1BCF}" presName="connector1" presStyleLbl="sibTrans2D1" presStyleIdx="0" presStyleCnt="2" custAng="7453871" custFlipVert="1" custFlipHor="1" custScaleX="12680" custScaleY="47061" custLinFactNeighborX="-61249" custLinFactNeighborY="91068"/>
      <dgm:spPr/>
    </dgm:pt>
    <dgm:pt modelId="{3556B139-3142-4282-8EBE-06198EA8B403}" type="pres">
      <dgm:prSet presAssocID="{5E25C155-02EF-4E7B-AC3A-38F55DBC32A2}" presName="connector2" presStyleLbl="sibTrans2D1" presStyleIdx="1" presStyleCnt="2"/>
      <dgm:spPr/>
    </dgm:pt>
  </dgm:ptLst>
  <dgm:cxnLst>
    <dgm:cxn modelId="{74248B29-83DE-477A-B921-A485660D1087}" type="presOf" srcId="{CF1C8D95-13AB-4861-934A-245D8E6D1BCF}" destId="{C8EC5126-6481-4367-ADD1-576F21FDB475}" srcOrd="0" destOrd="0" presId="urn:microsoft.com/office/officeart/2005/8/layout/gear1"/>
    <dgm:cxn modelId="{3EA4A649-D306-4909-8B11-E8A85BCDCD01}" type="presOf" srcId="{5E25C155-02EF-4E7B-AC3A-38F55DBC32A2}" destId="{3556B139-3142-4282-8EBE-06198EA8B403}" srcOrd="0" destOrd="0" presId="urn:microsoft.com/office/officeart/2005/8/layout/gear1"/>
    <dgm:cxn modelId="{EACE2F57-7268-483E-AC84-47DA4B58453F}" type="presOf" srcId="{7BD95B5B-72A7-48C8-BB68-904758A0F164}" destId="{830CCA81-C5F9-459F-861D-51D6FE5EBB81}" srcOrd="0" destOrd="0" presId="urn:microsoft.com/office/officeart/2005/8/layout/gear1"/>
    <dgm:cxn modelId="{EA315C64-5C7E-401C-BBD5-B3C4F23ACA47}" type="presOf" srcId="{7BD95B5B-72A7-48C8-BB68-904758A0F164}" destId="{A004C0DA-72EE-48FF-8715-ED1FBE12AC2E}" srcOrd="2" destOrd="0" presId="urn:microsoft.com/office/officeart/2005/8/layout/gear1"/>
    <dgm:cxn modelId="{0945C68A-333F-4541-8A04-D5886CE00B15}" type="presOf" srcId="{D8E89C43-3AB8-4A11-8A79-070D70C89ECF}" destId="{52B9B0CC-7A3F-4139-998A-E67ABE49F534}" srcOrd="0" destOrd="0" presId="urn:microsoft.com/office/officeart/2005/8/layout/gear1"/>
    <dgm:cxn modelId="{55EEE7AA-FCB2-4E20-91CC-8FEF8E23393A}" srcId="{D8E89C43-3AB8-4A11-8A79-070D70C89ECF}" destId="{7BD95B5B-72A7-48C8-BB68-904758A0F164}" srcOrd="1" destOrd="0" parTransId="{BDE2EA7C-035C-4800-873C-8F52809A0E6B}" sibTransId="{5E25C155-02EF-4E7B-AC3A-38F55DBC32A2}"/>
    <dgm:cxn modelId="{AFBF34AC-B053-47C9-8F39-007BCF8FC525}" srcId="{D8E89C43-3AB8-4A11-8A79-070D70C89ECF}" destId="{6BB369BA-F5C5-4CB4-8047-B3708E2BF851}" srcOrd="0" destOrd="0" parTransId="{F54B0797-8D82-4FFB-B619-D4688879EE68}" sibTransId="{CF1C8D95-13AB-4861-934A-245D8E6D1BCF}"/>
    <dgm:cxn modelId="{CC757BAC-EA34-40E0-871C-A9661D5BF7DA}" type="presOf" srcId="{6BB369BA-F5C5-4CB4-8047-B3708E2BF851}" destId="{883595F1-867B-4CFB-9337-DE8952CAEE85}" srcOrd="2" destOrd="0" presId="urn:microsoft.com/office/officeart/2005/8/layout/gear1"/>
    <dgm:cxn modelId="{CC9217BD-AB24-4FEA-BFD0-530D430F11F2}" type="presOf" srcId="{6BB369BA-F5C5-4CB4-8047-B3708E2BF851}" destId="{D77D31C6-0642-4C2A-BB16-25F46E8437DB}" srcOrd="1" destOrd="0" presId="urn:microsoft.com/office/officeart/2005/8/layout/gear1"/>
    <dgm:cxn modelId="{9B32C5C2-DA3E-4EEF-8D0A-55993B11574F}" type="presOf" srcId="{6BB369BA-F5C5-4CB4-8047-B3708E2BF851}" destId="{0468689B-3D2F-4A80-AA18-707D7B735046}" srcOrd="0" destOrd="0" presId="urn:microsoft.com/office/officeart/2005/8/layout/gear1"/>
    <dgm:cxn modelId="{24810DF8-AAD1-4E17-A442-FD691EA215BF}" type="presOf" srcId="{7BD95B5B-72A7-48C8-BB68-904758A0F164}" destId="{BDD2D69C-A979-4FD7-B2A9-8CFD4D47188C}" srcOrd="1" destOrd="0" presId="urn:microsoft.com/office/officeart/2005/8/layout/gear1"/>
    <dgm:cxn modelId="{2153DFD0-4F80-44A0-9B54-20D01A640E15}" type="presParOf" srcId="{52B9B0CC-7A3F-4139-998A-E67ABE49F534}" destId="{0468689B-3D2F-4A80-AA18-707D7B735046}" srcOrd="0" destOrd="0" presId="urn:microsoft.com/office/officeart/2005/8/layout/gear1"/>
    <dgm:cxn modelId="{9D66D68A-605B-4FEE-ABC1-C4AC362D4AE0}" type="presParOf" srcId="{52B9B0CC-7A3F-4139-998A-E67ABE49F534}" destId="{D77D31C6-0642-4C2A-BB16-25F46E8437DB}" srcOrd="1" destOrd="0" presId="urn:microsoft.com/office/officeart/2005/8/layout/gear1"/>
    <dgm:cxn modelId="{ECCE325B-6369-422D-A9B5-01C5A1EF5F81}" type="presParOf" srcId="{52B9B0CC-7A3F-4139-998A-E67ABE49F534}" destId="{883595F1-867B-4CFB-9337-DE8952CAEE85}" srcOrd="2" destOrd="0" presId="urn:microsoft.com/office/officeart/2005/8/layout/gear1"/>
    <dgm:cxn modelId="{23754D32-AA9B-435B-A140-349914432DAE}" type="presParOf" srcId="{52B9B0CC-7A3F-4139-998A-E67ABE49F534}" destId="{830CCA81-C5F9-459F-861D-51D6FE5EBB81}" srcOrd="3" destOrd="0" presId="urn:microsoft.com/office/officeart/2005/8/layout/gear1"/>
    <dgm:cxn modelId="{6273E596-585B-4B4B-ACD1-FECCD90F8C99}" type="presParOf" srcId="{52B9B0CC-7A3F-4139-998A-E67ABE49F534}" destId="{BDD2D69C-A979-4FD7-B2A9-8CFD4D47188C}" srcOrd="4" destOrd="0" presId="urn:microsoft.com/office/officeart/2005/8/layout/gear1"/>
    <dgm:cxn modelId="{20324706-753B-487D-A390-C8AAEE306430}" type="presParOf" srcId="{52B9B0CC-7A3F-4139-998A-E67ABE49F534}" destId="{A004C0DA-72EE-48FF-8715-ED1FBE12AC2E}" srcOrd="5" destOrd="0" presId="urn:microsoft.com/office/officeart/2005/8/layout/gear1"/>
    <dgm:cxn modelId="{99EC332E-141D-458D-BA81-58AD13C6097E}" type="presParOf" srcId="{52B9B0CC-7A3F-4139-998A-E67ABE49F534}" destId="{C8EC5126-6481-4367-ADD1-576F21FDB475}" srcOrd="6" destOrd="0" presId="urn:microsoft.com/office/officeart/2005/8/layout/gear1"/>
    <dgm:cxn modelId="{8EDD4B95-7836-4EFE-B79E-4BDFAD894992}" type="presParOf" srcId="{52B9B0CC-7A3F-4139-998A-E67ABE49F534}" destId="{3556B139-3142-4282-8EBE-06198EA8B403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114B0-2F93-45C2-A57B-556D8EED92D8}">
      <dsp:nvSpPr>
        <dsp:cNvPr id="0" name=""/>
        <dsp:cNvSpPr/>
      </dsp:nvSpPr>
      <dsp:spPr>
        <a:xfrm>
          <a:off x="3429018" y="3099688"/>
          <a:ext cx="4271337" cy="3686843"/>
        </a:xfrm>
        <a:prstGeom prst="gear9">
          <a:avLst/>
        </a:prstGeom>
        <a:solidFill>
          <a:srgbClr val="FFFF00"/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baseline="0" dirty="0">
              <a:solidFill>
                <a:srgbClr val="3333CC"/>
              </a:solidFill>
              <a:effectLst/>
            </a:rPr>
            <a:t>Системна реакция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rgbClr val="3333CC"/>
              </a:solidFill>
              <a:effectLst/>
            </a:rPr>
            <a:t>SIRS</a:t>
          </a:r>
          <a:r>
            <a:rPr lang="bg-BG" sz="2000" b="1" kern="1200" baseline="0" dirty="0">
              <a:solidFill>
                <a:srgbClr val="3333CC"/>
              </a:solidFill>
              <a:effectLst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baseline="0" dirty="0" err="1">
              <a:solidFill>
                <a:srgbClr val="3333CC"/>
              </a:solidFill>
              <a:effectLst/>
            </a:rPr>
            <a:t>Провъзпалителен</a:t>
          </a:r>
          <a:endParaRPr lang="en-US" sz="2000" b="1" kern="1200" baseline="0" dirty="0">
            <a:solidFill>
              <a:srgbClr val="3333CC"/>
            </a:solidFill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rgbClr val="FF0000"/>
              </a:solidFill>
              <a:effectLst/>
            </a:rPr>
            <a:t>CARS</a:t>
          </a:r>
          <a:r>
            <a:rPr lang="bg-BG" sz="2000" b="1" kern="1200" baseline="0" dirty="0">
              <a:solidFill>
                <a:srgbClr val="FF0000"/>
              </a:solidFill>
              <a:effectLst/>
            </a:rPr>
            <a:t> Противовъзпалителен</a:t>
          </a:r>
          <a:endParaRPr lang="en-US" sz="2000" b="1" kern="1200" baseline="0" dirty="0">
            <a:solidFill>
              <a:srgbClr val="FF0000"/>
            </a:solidFill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rgbClr val="3333CC"/>
              </a:solidFill>
              <a:effectLst/>
            </a:rPr>
            <a:t>M</a:t>
          </a:r>
          <a:r>
            <a:rPr lang="en-US" sz="2000" b="1" kern="1200" baseline="0" dirty="0">
              <a:solidFill>
                <a:srgbClr val="FF0000"/>
              </a:solidFill>
              <a:effectLst/>
            </a:rPr>
            <a:t>A</a:t>
          </a:r>
          <a:r>
            <a:rPr lang="en-US" sz="2000" b="1" kern="1200" baseline="0" dirty="0">
              <a:solidFill>
                <a:srgbClr val="3333CC"/>
              </a:solidFill>
              <a:effectLst/>
            </a:rPr>
            <a:t>R</a:t>
          </a:r>
          <a:r>
            <a:rPr lang="en-US" sz="2000" b="1" kern="1200" baseline="0" dirty="0">
              <a:solidFill>
                <a:srgbClr val="FF0000"/>
              </a:solidFill>
              <a:effectLst/>
            </a:rPr>
            <a:t>S</a:t>
          </a:r>
          <a:r>
            <a:rPr lang="bg-BG" sz="2000" b="1" kern="1200" baseline="0" dirty="0">
              <a:solidFill>
                <a:srgbClr val="FF0000"/>
              </a:solidFill>
              <a:effectLst/>
            </a:rPr>
            <a:t> - </a:t>
          </a:r>
          <a:r>
            <a:rPr lang="bg-BG" sz="2000" b="1" kern="1200" baseline="0" dirty="0">
              <a:solidFill>
                <a:srgbClr val="3333CC"/>
              </a:solidFill>
              <a:effectLst/>
            </a:rPr>
            <a:t>С</a:t>
          </a:r>
          <a:r>
            <a:rPr lang="bg-BG" sz="2000" b="1" kern="1200" baseline="0" dirty="0">
              <a:solidFill>
                <a:srgbClr val="FF0000"/>
              </a:solidFill>
              <a:effectLst/>
            </a:rPr>
            <a:t>м</a:t>
          </a:r>
          <a:r>
            <a:rPr lang="bg-BG" sz="2000" b="1" kern="1200" baseline="0" dirty="0">
              <a:solidFill>
                <a:srgbClr val="3333CC"/>
              </a:solidFill>
              <a:effectLst/>
            </a:rPr>
            <a:t>е</a:t>
          </a:r>
          <a:r>
            <a:rPr lang="bg-BG" sz="2000" b="1" kern="1200" baseline="0" dirty="0">
              <a:solidFill>
                <a:srgbClr val="FF0000"/>
              </a:solidFill>
              <a:effectLst/>
            </a:rPr>
            <a:t>с</a:t>
          </a:r>
          <a:r>
            <a:rPr lang="bg-BG" sz="2000" b="1" kern="1200" baseline="0" dirty="0">
              <a:solidFill>
                <a:srgbClr val="3333CC"/>
              </a:solidFill>
              <a:effectLst/>
            </a:rPr>
            <a:t>е</a:t>
          </a:r>
          <a:r>
            <a:rPr lang="bg-BG" sz="2000" b="1" kern="1200" baseline="0" dirty="0">
              <a:solidFill>
                <a:srgbClr val="FF0000"/>
              </a:solidFill>
              <a:effectLst/>
            </a:rPr>
            <a:t>н</a:t>
          </a:r>
        </a:p>
      </dsp:txBody>
      <dsp:txXfrm>
        <a:off x="4244062" y="3963313"/>
        <a:ext cx="2641249" cy="1895114"/>
      </dsp:txXfrm>
    </dsp:sp>
    <dsp:sp modelId="{55E35E43-B91F-4629-9EA1-AADF019773B1}">
      <dsp:nvSpPr>
        <dsp:cNvPr id="0" name=""/>
        <dsp:cNvSpPr/>
      </dsp:nvSpPr>
      <dsp:spPr>
        <a:xfrm>
          <a:off x="1539363" y="2073232"/>
          <a:ext cx="2795732" cy="2743200"/>
        </a:xfrm>
        <a:prstGeom prst="gear6">
          <a:avLst/>
        </a:prstGeom>
        <a:solidFill>
          <a:srgbClr val="33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Системен про-възпалителен отговор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SIRS</a:t>
          </a:r>
          <a:endParaRPr lang="bg-BG" sz="1800" b="1" kern="1200" dirty="0"/>
        </a:p>
      </dsp:txBody>
      <dsp:txXfrm>
        <a:off x="2237608" y="2768015"/>
        <a:ext cx="1399242" cy="1353634"/>
      </dsp:txXfrm>
    </dsp:sp>
    <dsp:sp modelId="{102CDDBA-23E4-44A6-9BED-13101E7D4048}">
      <dsp:nvSpPr>
        <dsp:cNvPr id="0" name=""/>
        <dsp:cNvSpPr/>
      </dsp:nvSpPr>
      <dsp:spPr>
        <a:xfrm rot="20700000">
          <a:off x="808554" y="294160"/>
          <a:ext cx="2583910" cy="2360871"/>
        </a:xfrm>
        <a:prstGeom prst="gear6">
          <a:avLst/>
        </a:prstGeom>
        <a:solidFill>
          <a:srgbClr val="33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Локален про-възпалителен отговор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LIRS</a:t>
          </a:r>
          <a:endParaRPr lang="bg-BG" sz="1800" b="1" kern="1200" dirty="0"/>
        </a:p>
      </dsp:txBody>
      <dsp:txXfrm rot="-20700000">
        <a:off x="1388511" y="798739"/>
        <a:ext cx="1423997" cy="1351713"/>
      </dsp:txXfrm>
    </dsp:sp>
    <dsp:sp modelId="{93079652-BA5C-4DB4-873C-9FDECAB006BE}">
      <dsp:nvSpPr>
        <dsp:cNvPr id="0" name=""/>
        <dsp:cNvSpPr/>
      </dsp:nvSpPr>
      <dsp:spPr>
        <a:xfrm>
          <a:off x="3415805" y="2520852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BA899B-10D1-4806-98E0-3BA6C1181F20}">
      <dsp:nvSpPr>
        <dsp:cNvPr id="0" name=""/>
        <dsp:cNvSpPr/>
      </dsp:nvSpPr>
      <dsp:spPr>
        <a:xfrm>
          <a:off x="1118851" y="1413333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0680D5-FE1B-462A-B24C-A3BF7720086B}">
      <dsp:nvSpPr>
        <dsp:cNvPr id="0" name=""/>
        <dsp:cNvSpPr/>
      </dsp:nvSpPr>
      <dsp:spPr>
        <a:xfrm rot="8782415">
          <a:off x="3567832" y="418344"/>
          <a:ext cx="1438214" cy="2265454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8689B-3D2F-4A80-AA18-707D7B735046}">
      <dsp:nvSpPr>
        <dsp:cNvPr id="0" name=""/>
        <dsp:cNvSpPr/>
      </dsp:nvSpPr>
      <dsp:spPr>
        <a:xfrm>
          <a:off x="1828805" y="2143109"/>
          <a:ext cx="2990893" cy="2724145"/>
        </a:xfrm>
        <a:prstGeom prst="gear9">
          <a:avLst/>
        </a:prstGeom>
        <a:solidFill>
          <a:srgbClr val="FF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Системен противо- възпалителен        отговор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CARS</a:t>
          </a:r>
          <a:endParaRPr lang="bg-BG" sz="1800" b="1" kern="1200" dirty="0"/>
        </a:p>
      </dsp:txBody>
      <dsp:txXfrm>
        <a:off x="2410171" y="2781227"/>
        <a:ext cx="1828161" cy="1400267"/>
      </dsp:txXfrm>
    </dsp:sp>
    <dsp:sp modelId="{830CCA81-C5F9-459F-861D-51D6FE5EBB81}">
      <dsp:nvSpPr>
        <dsp:cNvPr id="0" name=""/>
        <dsp:cNvSpPr/>
      </dsp:nvSpPr>
      <dsp:spPr>
        <a:xfrm>
          <a:off x="1923989" y="1"/>
          <a:ext cx="2800401" cy="2305102"/>
        </a:xfrm>
        <a:prstGeom prst="gear6">
          <a:avLst/>
        </a:prstGeom>
        <a:solidFill>
          <a:srgbClr val="FF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Локален противо-възпалителен отговор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LARS</a:t>
          </a:r>
          <a:endParaRPr lang="bg-BG" sz="1800" b="1" kern="1200" dirty="0"/>
        </a:p>
      </dsp:txBody>
      <dsp:txXfrm>
        <a:off x="2576303" y="583825"/>
        <a:ext cx="1495773" cy="1137454"/>
      </dsp:txXfrm>
    </dsp:sp>
    <dsp:sp modelId="{C8EC5126-6481-4367-ADD1-576F21FDB475}">
      <dsp:nvSpPr>
        <dsp:cNvPr id="0" name=""/>
        <dsp:cNvSpPr/>
      </dsp:nvSpPr>
      <dsp:spPr>
        <a:xfrm rot="7453871" flipH="1" flipV="1">
          <a:off x="1721150" y="4490009"/>
          <a:ext cx="424868" cy="1576872"/>
        </a:xfrm>
        <a:prstGeom prst="circularArrow">
          <a:avLst>
            <a:gd name="adj1" fmla="val 4878"/>
            <a:gd name="adj2" fmla="val 312630"/>
            <a:gd name="adj3" fmla="val 3195913"/>
            <a:gd name="adj4" fmla="val 15150371"/>
            <a:gd name="adj5" fmla="val 5691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56B139-3142-4282-8EBE-06198EA8B403}">
      <dsp:nvSpPr>
        <dsp:cNvPr id="0" name=""/>
        <dsp:cNvSpPr/>
      </dsp:nvSpPr>
      <dsp:spPr>
        <a:xfrm>
          <a:off x="226335" y="810765"/>
          <a:ext cx="2533455" cy="25334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ED7A-DC59-4A4F-8E68-89C498AEB45F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E0538-C6F8-014D-869F-699B03D9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dirty="0"/>
              <a:t>Нещо за което говорим твърде много и знаем много малко.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580DE3-2CD5-4C12-94DC-C8B62C1E6B44}" type="slidenum">
              <a:rPr lang="bg-BG" altLang="bg-BG" smtClean="0">
                <a:latin typeface="Times New Roman" pitchFamily="18" charset="0"/>
              </a:rPr>
              <a:pPr/>
              <a:t>1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Освен това организмът може да отговори и със системна реакция, включваща няколко основни органа и системи. За да говорим за синдром на системен възпалителен отговор (</a:t>
            </a:r>
            <a:r>
              <a:rPr lang="en-US" altLang="bg-BG" dirty="0"/>
              <a:t>SIRS</a:t>
            </a:r>
            <a:r>
              <a:rPr lang="bg-BG" altLang="bg-BG" dirty="0"/>
              <a:t>), трябва да са налице най-малко два от симптомите. Тахикардията се определя като сърдечна честота над 90/</a:t>
            </a:r>
            <a:r>
              <a:rPr lang="en-US" altLang="bg-BG" dirty="0"/>
              <a:t>min</a:t>
            </a:r>
            <a:r>
              <a:rPr lang="bg-BG" altLang="bg-BG" dirty="0"/>
              <a:t> или двукратно увеличена за възрастта.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FC6C19-B133-4BB6-BCCE-BFEB7DEB61CF}" type="slidenum">
              <a:rPr lang="bg-BG" altLang="bg-BG" smtClean="0">
                <a:latin typeface="Times New Roman" pitchFamily="18" charset="0"/>
              </a:rPr>
              <a:pPr/>
              <a:t>10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/>
              <a:t>Според някои автори може да се отдиференцира и синдром на тежък системен възпалителен отговор. Той вече е довел до изявена хипоперфузия на тъканите. Тежкият и неконтролируем синдром на системен възпалителен отговор може да доведе директно до ранна органна недостатъчност.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2F00E1-B279-469C-B720-B31353A4AB4D}" type="slidenum">
              <a:rPr lang="bg-BG" altLang="bg-BG" smtClean="0">
                <a:latin typeface="Times New Roman" pitchFamily="18" charset="0"/>
              </a:rPr>
              <a:pPr/>
              <a:t>11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dirty="0"/>
              <a:t>Множество различни фактори на агресия могат до доведат до включването на </a:t>
            </a:r>
            <a:r>
              <a:rPr lang="en-US" altLang="bg-BG" dirty="0"/>
              <a:t>SIRS</a:t>
            </a:r>
            <a:r>
              <a:rPr lang="bg-BG" altLang="bg-BG" dirty="0"/>
              <a:t>. Те сами по себе си не съдържат инфекциозна нокса.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11A333-0D42-43CB-85B2-590BDD96665D}" type="slidenum">
              <a:rPr lang="bg-BG" altLang="bg-BG" smtClean="0">
                <a:latin typeface="Times New Roman" pitchFamily="18" charset="0"/>
              </a:rPr>
              <a:pPr/>
              <a:t>12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qSOFA</a:t>
            </a:r>
            <a:r>
              <a:rPr lang="en-US" baseline="0" dirty="0"/>
              <a:t> – Quick Sequential Organ Failure Assessment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0538-C6F8-014D-869F-699B03D944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8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0538-C6F8-014D-869F-699B03D944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8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/>
              <a:t>Агресията, независимо от такъв тип е тя, води до включване на две противодействащи си системи – противовъзпалителна </a:t>
            </a:r>
            <a:r>
              <a:rPr lang="en-US" altLang="bg-BG"/>
              <a:t>(Compensatory anti-inflammatory response syndrome) </a:t>
            </a:r>
            <a:r>
              <a:rPr lang="bg-BG" altLang="bg-BG"/>
              <a:t>и провъзпалителн</a:t>
            </a:r>
            <a:r>
              <a:rPr lang="en-US" altLang="bg-BG"/>
              <a:t>a</a:t>
            </a:r>
            <a:r>
              <a:rPr lang="bg-BG" altLang="bg-BG"/>
              <a:t> (</a:t>
            </a:r>
            <a:r>
              <a:rPr lang="en-US" altLang="bg-BG"/>
              <a:t>Systemic inflammatory response syndrome).</a:t>
            </a:r>
            <a:r>
              <a:rPr lang="bg-BG" altLang="bg-BG"/>
              <a:t> Започва борба за надмощие на двете системи. В зависимост от това коя от тях преобладава може да се стигне до различни усложнения.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664019-CCD3-433A-8F27-6EADD531C5D3}" type="slidenum">
              <a:rPr lang="bg-BG" altLang="bg-BG" smtClean="0">
                <a:latin typeface="Times New Roman" pitchFamily="18" charset="0"/>
              </a:rPr>
              <a:pPr/>
              <a:t>17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Краен резултат в зависимост от това, кое преобладава са: Сърдечносъдова недостатъчност и шок – тук преобладава провъзпалителния отговор; хомеостаза – в случая имаме баланс на двата отговора, клетъчна смърт – апоптоза – клетъчна смърт при минимален възпалителен ефект, органна недостатъчност  - преобладава </a:t>
            </a:r>
            <a:r>
              <a:rPr lang="en-US" altLang="bg-BG" dirty="0"/>
              <a:t>SIRS</a:t>
            </a:r>
            <a:r>
              <a:rPr lang="bg-BG" altLang="bg-BG" dirty="0"/>
              <a:t>, или потиснат имунитет – преимуществото е на страната на противовъзпалителния отговор – организмът е в анергия. </a:t>
            </a:r>
            <a:r>
              <a:rPr lang="en-US" altLang="bg-BG" dirty="0"/>
              <a:t>CHAOS – </a:t>
            </a:r>
            <a:r>
              <a:rPr lang="bg-BG" altLang="bg-BG" dirty="0"/>
              <a:t>хаосът е наистина пълен.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ACBC09-9A02-4582-87A2-D1F01260EAF7}" type="slidenum">
              <a:rPr lang="bg-BG" altLang="bg-BG" smtClean="0">
                <a:latin typeface="Times New Roman" pitchFamily="18" charset="0"/>
              </a:rPr>
              <a:pPr/>
              <a:t>18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bg-BG" altLang="bg-BG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4F0CFE-748D-4960-ABB3-8D2FCA0CF8F7}" type="slidenum">
              <a:rPr lang="bg-BG" altLang="bg-BG" smtClean="0">
                <a:latin typeface="Times New Roman" pitchFamily="18" charset="0"/>
              </a:rPr>
              <a:pPr/>
              <a:t>19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bg-BG" altLang="bg-BG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0F233B-88A9-4DDB-98E8-1576D99D18F2}" type="slidenum">
              <a:rPr lang="bg-BG" altLang="bg-BG" smtClean="0">
                <a:latin typeface="Times New Roman" pitchFamily="18" charset="0"/>
              </a:rPr>
              <a:pPr/>
              <a:t>20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/>
              <a:t>Хомеостазата се поддържа като баланс на процесите на коагулация и възпаление от една страна и фибринолиза от друга.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53B25B-9D6B-433C-852F-7371CCB8001A}" type="slidenum">
              <a:rPr lang="bg-BG" altLang="bg-BG" smtClean="0">
                <a:latin typeface="Times New Roman" pitchFamily="18" charset="0"/>
              </a:rPr>
              <a:pPr/>
              <a:t>21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Ще представим основните моменти в тези чести за интензивното отделение усложнения. Инфекциите продължават да бъдат основен проблем при лечението на пациенти в критично състояние.</a:t>
            </a:r>
            <a:r>
              <a:rPr lang="en-US" altLang="bg-BG" dirty="0"/>
              <a:t> </a:t>
            </a:r>
            <a:r>
              <a:rPr lang="bg-BG" altLang="bg-BG" dirty="0"/>
              <a:t>Септичният</a:t>
            </a:r>
            <a:r>
              <a:rPr lang="bg-BG" altLang="bg-BG" baseline="0" dirty="0"/>
              <a:t> шок е най-честата причина за смъртта в ИО.</a:t>
            </a:r>
            <a:endParaRPr lang="bg-BG" altLang="bg-BG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0DC5AF-21BF-4DAC-8F2E-43DFB17966B5}" type="slidenum">
              <a:rPr lang="bg-BG" altLang="bg-BG" smtClean="0">
                <a:latin typeface="Times New Roman" pitchFamily="18" charset="0"/>
              </a:rPr>
              <a:pPr/>
              <a:t>2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/>
              <a:t>Представени са етапните тъканни увреждания.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B5C057-4CDE-4F63-89FF-CE0DCF7CEDCA}" type="slidenum">
              <a:rPr lang="bg-BG" altLang="bg-BG" smtClean="0">
                <a:latin typeface="Times New Roman" pitchFamily="18" charset="0"/>
              </a:rPr>
              <a:pPr/>
              <a:t>22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/>
              <a:t>Отговорът на организма се определя от:</a:t>
            </a:r>
          </a:p>
          <a:p>
            <a:r>
              <a:rPr lang="bg-BG" altLang="bg-BG"/>
              <a:t>Р – предразположеност, за която значение имат генетичния материал и съпътстващите хронични заболявания</a:t>
            </a:r>
          </a:p>
          <a:p>
            <a:r>
              <a:rPr lang="en-US" altLang="bg-BG"/>
              <a:t>I –</a:t>
            </a:r>
            <a:r>
              <a:rPr lang="bg-BG" altLang="bg-BG"/>
              <a:t> Инфекция, травма или исхемия</a:t>
            </a:r>
          </a:p>
          <a:p>
            <a:r>
              <a:rPr lang="en-US" altLang="bg-BG"/>
              <a:t>R</a:t>
            </a:r>
            <a:r>
              <a:rPr lang="bg-BG" altLang="bg-BG"/>
              <a:t> – Физиологични особености на организма (възраст), медиатори и маркери</a:t>
            </a:r>
          </a:p>
          <a:p>
            <a:r>
              <a:rPr lang="bg-BG" altLang="bg-BG"/>
              <a:t>О – Органна дисфункция или недостатъчност 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D82198-193F-4A27-BF62-393A559A5584}" type="slidenum">
              <a:rPr lang="bg-BG" altLang="bg-BG" smtClean="0">
                <a:latin typeface="Times New Roman" pitchFamily="18" charset="0"/>
              </a:rPr>
              <a:pPr/>
              <a:t>23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dirty="0"/>
              <a:t>Неспецифични белези, като локализацията на инфекцията не може да се определи.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F44653-4DE6-4BB5-848A-FDC12FA23C86}" type="slidenum">
              <a:rPr lang="bg-BG" altLang="bg-BG" smtClean="0">
                <a:latin typeface="Times New Roman" pitchFamily="18" charset="0"/>
              </a:rPr>
              <a:pPr/>
              <a:t>24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Тахикардията е ранен белег на септичния шок. САКН пада под 90 </a:t>
            </a:r>
            <a:r>
              <a:rPr lang="en-US" altLang="bg-BG" dirty="0"/>
              <a:t>mmHg</a:t>
            </a:r>
            <a:r>
              <a:rPr lang="bg-BG" altLang="bg-BG" dirty="0"/>
              <a:t> в резултат на вазодилатацията. Във фазата на компенсация, въпреки подтиснатия миокарден контрактилитет, МОС е увеличен, а впоследствие спада. Камерната дилатация води до намаляване на ФИ под 25%. Отговорът на катехоламини е променен и несигурен.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34DC36-926E-42EB-9B89-5B2159C7ECC9}" type="slidenum">
              <a:rPr lang="bg-BG" altLang="bg-BG" smtClean="0">
                <a:latin typeface="Times New Roman" pitchFamily="18" charset="0"/>
              </a:rPr>
              <a:pPr/>
              <a:t>25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endParaRPr lang="bg-BG" altLang="bg-BG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7BD46F-BD44-4A11-AC9F-27436E0D0F61}" type="slidenum">
              <a:rPr lang="bg-BG" altLang="bg-BG" smtClean="0">
                <a:latin typeface="Times New Roman" pitchFamily="18" charset="0"/>
              </a:rPr>
              <a:pPr/>
              <a:t>26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Абсолютната хиповолемия е резултат на нарушената пропускливост на съдовата стена и излизане на течности в екстравазалното пространство. Относителната е резултат на вазодилатацията. Централното венозно налягане и БКНалягане са ниски или повишени, в зависимост от това дали помпената недостатъчност е водеща или хиповолемията и от това дали е проведена адекватна инфузионна терапия.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7BD46F-BD44-4A11-AC9F-27436E0D0F61}" type="slidenum">
              <a:rPr lang="bg-BG" altLang="bg-BG" smtClean="0">
                <a:latin typeface="Times New Roman" pitchFamily="18" charset="0"/>
              </a:rPr>
              <a:pPr/>
              <a:t>27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dirty="0"/>
              <a:t>Представена е диаграма на възникване на сърдечносъдовата недостатъчност при сепсис.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194915-F181-4FB8-A2AC-CFCBD29958B6}" type="slidenum">
              <a:rPr lang="bg-BG" altLang="bg-BG" smtClean="0">
                <a:latin typeface="Times New Roman" pitchFamily="18" charset="0"/>
              </a:rPr>
              <a:pPr/>
              <a:t>28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Хипервентилацията е тежка и може да доведе до нарушения в изохидрията (дихателна алкалоза). Белодробната хипертензия и некардиогенния тип белодробен оток са също характерни. Нарушава се и еластичността на белия дроб, а това води до повишени изисквания към дихателната мускулатура. В резултат на това се оформя тежък кислороден дефицит.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1B94F5-E21F-4FB8-AF90-0F8F4AE5DF6A}" type="slidenum">
              <a:rPr lang="bg-BG" altLang="bg-BG" smtClean="0">
                <a:latin typeface="Times New Roman" pitchFamily="18" charset="0"/>
              </a:rPr>
              <a:pPr/>
              <a:t>29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DD0295-79BA-4CFC-8525-0A68857599FA}" type="slidenum">
              <a:rPr lang="en-US" altLang="bg-BG"/>
              <a:pPr eaLnBrk="1" hangingPunct="1"/>
              <a:t>30</a:t>
            </a:fld>
            <a:endParaRPr lang="en-US" altLang="bg-BG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0563"/>
            <a:ext cx="4606925" cy="3455987"/>
          </a:xfrm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52925"/>
            <a:ext cx="5048250" cy="40767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bg-BG" b="1" dirty="0">
              <a:latin typeface="GillSan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Бъбреците не са жизненоважен орган за организма. Ето защо тяхната перфузия е нарушена още много рано. Нарушената перфузия бързо води до намаляване на часовата диуреза и </a:t>
            </a:r>
            <a:r>
              <a:rPr lang="bg-BG" altLang="bg-BG" dirty="0" err="1"/>
              <a:t>олигурия</a:t>
            </a:r>
            <a:r>
              <a:rPr lang="bg-BG" altLang="bg-BG" dirty="0"/>
              <a:t> под 500 </a:t>
            </a:r>
            <a:r>
              <a:rPr lang="en-US" altLang="bg-BG" dirty="0"/>
              <a:t>ml/24 h</a:t>
            </a:r>
            <a:r>
              <a:rPr lang="bg-BG" altLang="bg-BG" dirty="0"/>
              <a:t>. Накрая се развива и тежка тубулна некроза, която води до бъбречна недостатъчност.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D58577-449A-455E-A09F-42A8C21A71B9}" type="slidenum">
              <a:rPr lang="bg-BG" altLang="bg-BG" smtClean="0">
                <a:latin typeface="Times New Roman" pitchFamily="18" charset="0"/>
              </a:rPr>
              <a:pPr/>
              <a:t>31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endParaRPr lang="bg-BG" altLang="bg-BG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0DC5AF-21BF-4DAC-8F2E-43DFB17966B5}" type="slidenum">
              <a:rPr lang="bg-BG" altLang="bg-BG" smtClean="0">
                <a:latin typeface="Times New Roman" pitchFamily="18" charset="0"/>
              </a:rPr>
              <a:pPr/>
              <a:t>3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/>
              <a:t>Степенните нарушения в съзнанието могат да бъдат и много ранни при септичния шок. ДИК и нейните особености се определят от това до каква степен са активирани системите на коагулация и фибринолиза. Нарушенията в периферната кръв включват: левкопения или левкоцитоза, тромбоцитопения, полицитемия. Увеличеният лактат е израз на тъканна хипоперфузия и анаеробен метаболизъм.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28C1F1-BED7-42D6-AC79-3C556BA1CF12}" type="slidenum">
              <a:rPr lang="bg-BG" altLang="bg-BG" smtClean="0">
                <a:latin typeface="Times New Roman" pitchFamily="18" charset="0"/>
              </a:rPr>
              <a:pPr/>
              <a:t>33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dirty="0"/>
              <a:t>Налице е прогресираща органна дисфункция, засягаща всички органи и системи на организма, като резултат на неконтролиран синдром на системен възпалителен отговор</a:t>
            </a:r>
            <a:r>
              <a:rPr lang="en-US" altLang="bg-BG" dirty="0"/>
              <a:t>.</a:t>
            </a:r>
          </a:p>
          <a:p>
            <a:pPr algn="just" eaLnBrk="1" hangingPunct="1"/>
            <a:endParaRPr lang="bg-BG" altLang="bg-BG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47A638-7C39-419E-AFDE-4E6B355F3FC6}" type="slidenum">
              <a:rPr lang="bg-BG" altLang="bg-BG" smtClean="0">
                <a:latin typeface="Times New Roman" pitchFamily="18" charset="0"/>
              </a:rPr>
              <a:pPr/>
              <a:t>34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Налице е прогресираща органна дисфункция, засягаща всички органи и системи на организма, като резултат на неконтролиран синдром на системен възпалителен отговор</a:t>
            </a:r>
            <a:r>
              <a:rPr lang="en-US" altLang="bg-BG" dirty="0"/>
              <a:t>.</a:t>
            </a:r>
            <a:endParaRPr lang="bg-BG" altLang="bg-BG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47A638-7C39-419E-AFDE-4E6B355F3FC6}" type="slidenum">
              <a:rPr lang="bg-BG" altLang="bg-BG" smtClean="0">
                <a:latin typeface="Times New Roman" pitchFamily="18" charset="0"/>
              </a:rPr>
              <a:pPr/>
              <a:t>35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dirty="0"/>
              <a:t>Дисфункцията вече еволюира в недостатъчност. Налице е прогресираща тежка органна недостатъчност, засягаща всички органи и системи на организма, като резултат на неконтролиран синдром на системен възпалителен отговор</a:t>
            </a:r>
            <a:r>
              <a:rPr lang="en-US" altLang="bg-BG" dirty="0"/>
              <a:t>.</a:t>
            </a:r>
          </a:p>
          <a:p>
            <a:pPr eaLnBrk="1" hangingPunct="1"/>
            <a:endParaRPr lang="bg-BG" altLang="bg-BG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D61CF4-4D59-4625-83D9-0765FF26CF29}" type="slidenum">
              <a:rPr lang="bg-BG" altLang="bg-BG" smtClean="0">
                <a:latin typeface="Times New Roman" pitchFamily="18" charset="0"/>
              </a:rPr>
              <a:pPr/>
              <a:t>36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dirty="0"/>
              <a:t>Прогресираща тежка органна недостатъчност, засягаща всички органи и системи на организма, като резултат на неконтролиран синдром на системен възпалителен отговор</a:t>
            </a:r>
            <a:r>
              <a:rPr lang="en-US" altLang="bg-BG" dirty="0"/>
              <a:t>.</a:t>
            </a:r>
          </a:p>
          <a:p>
            <a:pPr eaLnBrk="1" hangingPunct="1"/>
            <a:r>
              <a:rPr lang="bg-BG" altLang="bg-BG" dirty="0"/>
              <a:t>Дисфункцията вече еволюира в недостатъчност.</a:t>
            </a:r>
          </a:p>
          <a:p>
            <a:pPr eaLnBrk="1" hangingPunct="1"/>
            <a:endParaRPr lang="bg-BG" altLang="bg-BG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D61CF4-4D59-4625-83D9-0765FF26CF29}" type="slidenum">
              <a:rPr lang="bg-BG" altLang="bg-BG" smtClean="0">
                <a:latin typeface="Times New Roman" pitchFamily="18" charset="0"/>
              </a:rPr>
              <a:pPr/>
              <a:t>37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dirty="0"/>
              <a:t>Прогресираща тежка органна недостатъчност, засягаща всички органи и системи на организма, като резултат на неконтролиран синдром на системен възпалителен отговор</a:t>
            </a:r>
            <a:r>
              <a:rPr lang="en-US" altLang="bg-BG" dirty="0"/>
              <a:t>.</a:t>
            </a:r>
          </a:p>
          <a:p>
            <a:pPr eaLnBrk="1" hangingPunct="1"/>
            <a:r>
              <a:rPr lang="bg-BG" altLang="bg-BG" dirty="0"/>
              <a:t>Дисфункцията вече еволюира в недостатъчност.</a:t>
            </a:r>
          </a:p>
          <a:p>
            <a:pPr eaLnBrk="1" hangingPunct="1"/>
            <a:endParaRPr lang="bg-BG" altLang="bg-BG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D61CF4-4D59-4625-83D9-0765FF26CF29}" type="slidenum">
              <a:rPr lang="bg-BG" altLang="bg-BG" smtClean="0">
                <a:latin typeface="Times New Roman" pitchFamily="18" charset="0"/>
              </a:rPr>
              <a:pPr/>
              <a:t>38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SOFA</a:t>
            </a:r>
            <a:r>
              <a:rPr lang="en-US" baseline="0" dirty="0"/>
              <a:t> – Sequential (Sepsis Related) Organ Failure Assessment</a:t>
            </a:r>
            <a:endParaRPr lang="bg-BG" baseline="0" dirty="0"/>
          </a:p>
          <a:p>
            <a:r>
              <a:rPr lang="bg-BG" sz="1200" dirty="0">
                <a:effectLst/>
              </a:rPr>
              <a:t>PaO</a:t>
            </a:r>
            <a:r>
              <a:rPr lang="bg-BG" sz="1200" baseline="-25000" dirty="0">
                <a:effectLst/>
              </a:rPr>
              <a:t>2</a:t>
            </a:r>
            <a:r>
              <a:rPr lang="bg-BG" sz="1200" dirty="0">
                <a:effectLst/>
              </a:rPr>
              <a:t>/FiO</a:t>
            </a:r>
            <a:r>
              <a:rPr lang="bg-BG" sz="1200" baseline="-25000" dirty="0">
                <a:effectLst/>
              </a:rPr>
              <a:t>2</a:t>
            </a:r>
            <a:r>
              <a:rPr lang="en-US" sz="1200" baseline="-25000" dirty="0">
                <a:effectLst/>
              </a:rPr>
              <a:t> </a:t>
            </a:r>
            <a:r>
              <a:rPr lang="en-US" sz="1200" baseline="0" dirty="0">
                <a:effectLst/>
              </a:rPr>
              <a:t>– </a:t>
            </a:r>
            <a:r>
              <a:rPr lang="bg-BG" sz="1200" baseline="0" dirty="0">
                <a:effectLst/>
              </a:rPr>
              <a:t>Кислороден коефициент</a:t>
            </a:r>
          </a:p>
          <a:p>
            <a:r>
              <a:rPr lang="bg-BG" baseline="30000" dirty="0"/>
              <a:t>а</a:t>
            </a:r>
            <a:r>
              <a:rPr lang="en-US" baseline="0" dirty="0"/>
              <a:t>Dopamine – mcg/kg/min iv</a:t>
            </a:r>
          </a:p>
          <a:p>
            <a:r>
              <a:rPr lang="bg-BG" baseline="30000" dirty="0"/>
              <a:t>а1</a:t>
            </a:r>
            <a:r>
              <a:rPr lang="en-US" baseline="0" dirty="0" err="1"/>
              <a:t>Dobutamine</a:t>
            </a:r>
            <a:r>
              <a:rPr lang="en-US" baseline="0" dirty="0"/>
              <a:t> – </a:t>
            </a:r>
            <a:r>
              <a:rPr lang="bg-BG" baseline="0" dirty="0"/>
              <a:t>всякаква доза</a:t>
            </a:r>
            <a:endParaRPr lang="en-US" baseline="0" dirty="0"/>
          </a:p>
          <a:p>
            <a:r>
              <a:rPr lang="en-US" baseline="30000" dirty="0"/>
              <a:t>b</a:t>
            </a:r>
            <a:r>
              <a:rPr lang="bg-BG" baseline="0" dirty="0"/>
              <a:t>Катехоламините прилагани в </a:t>
            </a:r>
            <a:r>
              <a:rPr lang="en-US" baseline="0" dirty="0"/>
              <a:t>mcg/kg/h </a:t>
            </a:r>
            <a:r>
              <a:rPr lang="bg-BG" baseline="0" dirty="0"/>
              <a:t>за най-малко 1 час.</a:t>
            </a:r>
            <a:endParaRPr lang="bg-BG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0538-C6F8-014D-869F-699B03D944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8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endParaRPr lang="bg-BG" altLang="bg-BG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966A71-FF55-4B55-B870-16FAEECABCB3}" type="slidenum">
              <a:rPr lang="bg-BG" altLang="bg-BG" smtClean="0">
                <a:latin typeface="Times New Roman" pitchFamily="18" charset="0"/>
              </a:rPr>
              <a:pPr/>
              <a:t>40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EEFCE-E20E-42A4-8F5C-487BE44DF220}" type="slidenum">
              <a:rPr lang="en-US" altLang="bg-BG"/>
              <a:pPr/>
              <a:t>42</a:t>
            </a:fld>
            <a:endParaRPr lang="en-US" altLang="bg-BG"/>
          </a:p>
        </p:txBody>
      </p:sp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0419CA45-47F4-45DE-911C-8DEEFE16AFBC}" type="slidenum">
              <a:rPr lang="en-US" altLang="bg-BG" sz="1200">
                <a:latin typeface="Times New Roman" pitchFamily="18" charset="0"/>
              </a:rPr>
              <a:pPr algn="r" eaLnBrk="0" hangingPunct="0"/>
              <a:t>42</a:t>
            </a:fld>
            <a:endParaRPr lang="en-US" altLang="bg-BG" sz="12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endParaRPr lang="bg-BG" altLang="bg-BG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В диференциалната диагноза във фазата на компенсация, най-важен белег е топла, суха и розово-червена кожа, която е израз на намаленото периферно съдово съпротивление. За разлика от септичния при хиповолемичния шок кожата е студена, влажна и бледа. При анафилактичния шок винаги има някаква атопия или анамнеза за агресия отвън (ухапване от насекомо), както и съпътстваща патология от дихателната система (нарушена проходимост на долни и горни дихателни пътища). Фазата на декомпенсация е трудна за диференциално диагностични решения, но ЦВН, като израз на преднатоварването на дясното сърце е високо при кардиогенен и обструктивен шок.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966A71-FF55-4B55-B870-16FAEECABCB3}" type="slidenum">
              <a:rPr lang="bg-BG" altLang="bg-BG" smtClean="0">
                <a:latin typeface="Times New Roman" pitchFamily="18" charset="0"/>
              </a:rPr>
              <a:pPr/>
              <a:t>43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endParaRPr lang="bg-BG" altLang="bg-BG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0DC5AF-21BF-4DAC-8F2E-43DFB17966B5}" type="slidenum">
              <a:rPr lang="bg-BG" altLang="bg-BG" smtClean="0">
                <a:latin typeface="Times New Roman" pitchFamily="18" charset="0"/>
              </a:rPr>
              <a:pPr/>
              <a:t>4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1A6C12-AFAF-4BD5-9B9C-1329797A7BD8}" type="slidenum">
              <a:rPr lang="en-US" altLang="bg-BG"/>
              <a:pPr eaLnBrk="1" hangingPunct="1"/>
              <a:t>44</a:t>
            </a:fld>
            <a:endParaRPr lang="en-US" altLang="bg-BG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RENATO PETTINATO</a:t>
            </a:r>
            <a:endParaRPr lang="bg-BG" altLang="bg-BG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D9B46C-C1C0-4AD0-8CC6-1D731B9C6B83}" type="slidenum">
              <a:rPr lang="en-US" altLang="bg-BG"/>
              <a:pPr eaLnBrk="1" hangingPunct="1"/>
              <a:t>45</a:t>
            </a:fld>
            <a:endParaRPr lang="en-US" altLang="bg-BG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b="1" dirty="0">
              <a:latin typeface="Gill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dirty="0"/>
              <a:t>Както навсякъде в природата,</a:t>
            </a:r>
            <a:r>
              <a:rPr lang="bg-BG" altLang="bg-BG" baseline="0" dirty="0"/>
              <a:t> така </a:t>
            </a:r>
            <a:r>
              <a:rPr lang="bg-BG" altLang="bg-BG" dirty="0"/>
              <a:t>и в човешкия организъм има общовалидност на законите на </a:t>
            </a:r>
            <a:r>
              <a:rPr lang="en-US" altLang="bg-BG" dirty="0"/>
              <a:t>Newton.</a:t>
            </a:r>
            <a:endParaRPr lang="bg-BG" altLang="bg-BG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8832B8-378B-4831-9872-13E84FCBB6E5}" type="slidenum">
              <a:rPr lang="bg-BG" altLang="bg-BG" smtClean="0">
                <a:latin typeface="Times New Roman" pitchFamily="18" charset="0"/>
              </a:rPr>
              <a:pPr/>
              <a:t>5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/>
              <a:t>Представени са основните функции на имунната система на организма. 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DE59E0-D4BD-4FB4-8368-8A2613608804}" type="slidenum">
              <a:rPr lang="bg-BG" altLang="bg-BG" smtClean="0">
                <a:latin typeface="Times New Roman" pitchFamily="18" charset="0"/>
              </a:rPr>
              <a:pPr/>
              <a:t>6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При среща с инфекция, вроденият имунитет на пациента води до активиране на коагулацията и възпалението, като целта на този процес е ограничаване на разпространението й в целия организъм. Когато активирането е екстензивно това може да доведе до септични усложнения и манифестна органна недостатъчност.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50DCAA-23E1-4E5B-AE4A-158D19223B7F}" type="slidenum">
              <a:rPr lang="bg-BG" altLang="bg-BG" smtClean="0">
                <a:latin typeface="Times New Roman" pitchFamily="18" charset="0"/>
              </a:rPr>
              <a:pPr/>
              <a:t>7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bg-BG" altLang="bg-BG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1AAA4B-B73B-4E55-AAB9-AA63A7E9E868}" type="slidenum">
              <a:rPr lang="bg-BG" altLang="bg-BG" smtClean="0">
                <a:latin typeface="Times New Roman" pitchFamily="18" charset="0"/>
              </a:rPr>
              <a:pPr/>
              <a:t>8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Синдромът на локален възпалителен отговор </a:t>
            </a:r>
            <a:r>
              <a:rPr lang="en-US" altLang="bg-BG" dirty="0"/>
              <a:t>(LIRS)</a:t>
            </a:r>
            <a:r>
              <a:rPr lang="bg-BG" altLang="bg-BG" dirty="0"/>
              <a:t> се характеризира със задължителна симптоматика. Така</a:t>
            </a:r>
            <a:r>
              <a:rPr lang="bg-BG" altLang="bg-BG" baseline="0" dirty="0"/>
              <a:t> се</a:t>
            </a:r>
            <a:r>
              <a:rPr lang="bg-BG" altLang="bg-BG" dirty="0"/>
              <a:t> осигурява спиране на разпространението на инфекциозния процес в организма.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4771BD-9AD8-4BEF-B829-A40F6A342395}" type="slidenum">
              <a:rPr lang="bg-BG" altLang="bg-BG" smtClean="0">
                <a:latin typeface="Times New Roman" pitchFamily="18" charset="0"/>
              </a:rPr>
              <a:pPr/>
              <a:t>9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066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267200"/>
            <a:ext cx="6400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65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37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7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06C7D-6BEF-41A7-9DAC-301E2180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DF3C3-0865-45CC-B92F-D071F69C7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133601"/>
            <a:ext cx="76962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9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9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688152" y="3933056"/>
            <a:ext cx="358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bg-BG" altLang="bg-BG" sz="2400" dirty="0">
                <a:solidFill>
                  <a:schemeClr val="bg1"/>
                </a:solidFill>
              </a:rPr>
              <a:t>доцент д-р Господин ДИМОВ, дм</a:t>
            </a:r>
            <a:endParaRPr lang="en-US" altLang="bg-BG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067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g-BG" sz="6600" dirty="0">
                <a:ea typeface="+mj-ea"/>
                <a:cs typeface="+mj-cs"/>
              </a:rPr>
              <a:t>СЕПСИС</a:t>
            </a:r>
          </a:p>
        </p:txBody>
      </p:sp>
    </p:spTree>
    <p:extLst>
      <p:ext uri="{BB962C8B-B14F-4D97-AF65-F5344CB8AC3E}">
        <p14:creationId xmlns:p14="http://schemas.microsoft.com/office/powerpoint/2010/main" val="87221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87"/>
            <a:ext cx="80010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bg-BG" dirty="0"/>
              <a:t>Синдром на</a:t>
            </a:r>
            <a:br>
              <a:rPr lang="bg-BG" dirty="0"/>
            </a:br>
            <a:r>
              <a:rPr lang="bg-BG" dirty="0"/>
              <a:t>системен възпалителен отговор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8001000" cy="3946525"/>
          </a:xfrm>
        </p:spPr>
        <p:txBody>
          <a:bodyPr/>
          <a:lstStyle/>
          <a:p>
            <a:pPr marL="0" indent="357188" algn="just" eaLnBrk="1" hangingPunct="1">
              <a:buFont typeface="Wingdings" pitchFamily="2" charset="2"/>
              <a:buNone/>
              <a:defRPr/>
            </a:pPr>
            <a:r>
              <a:rPr lang="bg-BG" dirty="0"/>
              <a:t>Налице са най-малко два от симптомите:</a:t>
            </a:r>
          </a:p>
          <a:p>
            <a:pPr marL="0" indent="360363" algn="just" eaLnBrk="1" hangingPunct="1">
              <a:defRPr/>
            </a:pPr>
            <a:r>
              <a:rPr lang="bg-BG" dirty="0"/>
              <a:t>Температура под 36</a:t>
            </a:r>
            <a:r>
              <a:rPr lang="bg-BG" baseline="30000" dirty="0"/>
              <a:t>0</a:t>
            </a:r>
            <a:r>
              <a:rPr lang="bg-BG" dirty="0"/>
              <a:t> С или над 38.3</a:t>
            </a:r>
            <a:r>
              <a:rPr lang="bg-BG" baseline="30000" dirty="0"/>
              <a:t>0</a:t>
            </a:r>
            <a:r>
              <a:rPr lang="bg-BG" dirty="0"/>
              <a:t> С</a:t>
            </a:r>
          </a:p>
          <a:p>
            <a:pPr marL="0" indent="360363" algn="just" eaLnBrk="1" hangingPunct="1">
              <a:defRPr/>
            </a:pPr>
            <a:r>
              <a:rPr lang="bg-BG" dirty="0"/>
              <a:t>Сърдечна честота над 90/</a:t>
            </a:r>
            <a:r>
              <a:rPr lang="en-US" dirty="0"/>
              <a:t>min</a:t>
            </a:r>
          </a:p>
          <a:p>
            <a:pPr marL="0" indent="360363" algn="just" eaLnBrk="1" hangingPunct="1">
              <a:defRPr/>
            </a:pPr>
            <a:r>
              <a:rPr lang="bg-BG" dirty="0"/>
              <a:t>Дихателна честота над 20/</a:t>
            </a:r>
            <a:r>
              <a:rPr lang="en-US" dirty="0"/>
              <a:t>min</a:t>
            </a:r>
            <a:r>
              <a:rPr lang="bg-BG" dirty="0"/>
              <a:t> или </a:t>
            </a:r>
            <a:r>
              <a:rPr lang="en-US" dirty="0"/>
              <a:t>PaCO</a:t>
            </a:r>
            <a:r>
              <a:rPr lang="en-US" baseline="-25000" dirty="0"/>
              <a:t>2</a:t>
            </a:r>
            <a:r>
              <a:rPr lang="en-US" dirty="0"/>
              <a:t>&lt; 32 mmHg</a:t>
            </a:r>
          </a:p>
          <a:p>
            <a:pPr marL="0" indent="360363" algn="just" eaLnBrk="1" hangingPunct="1">
              <a:defRPr/>
            </a:pPr>
            <a:r>
              <a:rPr lang="bg-BG" dirty="0"/>
              <a:t>Левкоцити под 4.10</a:t>
            </a:r>
            <a:r>
              <a:rPr lang="bg-BG" baseline="30000" dirty="0"/>
              <a:t>9</a:t>
            </a:r>
            <a:r>
              <a:rPr lang="en-US" dirty="0"/>
              <a:t>/l</a:t>
            </a:r>
            <a:r>
              <a:rPr lang="bg-BG" dirty="0"/>
              <a:t> или над 12.10</a:t>
            </a:r>
            <a:r>
              <a:rPr lang="bg-BG" baseline="30000" dirty="0"/>
              <a:t>9</a:t>
            </a:r>
            <a:r>
              <a:rPr lang="en-US" dirty="0"/>
              <a:t>/l </a:t>
            </a:r>
            <a:r>
              <a:rPr lang="bg-BG" dirty="0"/>
              <a:t>и/или незрели форми повече от 10%.</a:t>
            </a:r>
          </a:p>
        </p:txBody>
      </p:sp>
    </p:spTree>
    <p:extLst>
      <p:ext uri="{BB962C8B-B14F-4D97-AF65-F5344CB8AC3E}">
        <p14:creationId xmlns:p14="http://schemas.microsoft.com/office/powerpoint/2010/main" val="81430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687"/>
            <a:ext cx="8077200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bg-BG" dirty="0"/>
              <a:t>Синдром на тежък </a:t>
            </a:r>
            <a:br>
              <a:rPr lang="bg-BG" dirty="0"/>
            </a:br>
            <a:r>
              <a:rPr lang="bg-BG" dirty="0"/>
              <a:t>системен възпалителен отговор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937500" cy="3946525"/>
          </a:xfrm>
        </p:spPr>
        <p:txBody>
          <a:bodyPr/>
          <a:lstStyle/>
          <a:p>
            <a:pPr marL="0" indent="360363" algn="just" eaLnBrk="1" hangingPunct="1"/>
            <a:r>
              <a:rPr lang="bg-BG" altLang="bg-BG" dirty="0"/>
              <a:t>Степенни нарушения в съзнанието</a:t>
            </a:r>
          </a:p>
          <a:p>
            <a:pPr marL="0" indent="360363" algn="just" eaLnBrk="1" hangingPunct="1"/>
            <a:r>
              <a:rPr lang="bg-BG" altLang="bg-BG" dirty="0"/>
              <a:t>Кръвно-захарно ниво над 7.7 </a:t>
            </a:r>
            <a:r>
              <a:rPr lang="en-US" altLang="bg-BG" dirty="0" err="1"/>
              <a:t>mmol</a:t>
            </a:r>
            <a:r>
              <a:rPr lang="en-US" altLang="bg-BG" dirty="0"/>
              <a:t>/l</a:t>
            </a:r>
            <a:endParaRPr lang="bg-BG" altLang="bg-BG" dirty="0"/>
          </a:p>
          <a:p>
            <a:pPr marL="0" indent="360363" algn="just" eaLnBrk="1" hangingPunct="1"/>
            <a:r>
              <a:rPr lang="bg-BG" altLang="bg-BG" dirty="0"/>
              <a:t>Серумен лактат над 2 </a:t>
            </a:r>
            <a:r>
              <a:rPr lang="en-US" altLang="bg-BG" dirty="0" err="1"/>
              <a:t>mmol</a:t>
            </a:r>
            <a:r>
              <a:rPr lang="en-US" altLang="bg-BG" dirty="0"/>
              <a:t>/l</a:t>
            </a:r>
            <a:r>
              <a:rPr lang="bg-BG" altLang="bg-BG" dirty="0"/>
              <a:t>.</a:t>
            </a:r>
            <a:endParaRPr lang="en-US" altLang="bg-BG" dirty="0"/>
          </a:p>
          <a:p>
            <a:pPr marL="0" indent="360363" algn="just" eaLnBrk="1" hangingPunct="1"/>
            <a:r>
              <a:rPr lang="bg-BG" altLang="bg-BG" dirty="0"/>
              <a:t>Забавено капилярно пълнене над 2 </a:t>
            </a:r>
            <a:r>
              <a:rPr lang="en-US" altLang="bg-BG" dirty="0"/>
              <a:t>s</a:t>
            </a:r>
            <a:r>
              <a:rPr lang="bg-BG" altLang="bg-BG" dirty="0"/>
              <a:t>.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72515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/>
              <a:t>Фактори водещи до </a:t>
            </a:r>
            <a:r>
              <a:rPr lang="en-US" dirty="0"/>
              <a:t>SIRS</a:t>
            </a:r>
            <a:endParaRPr lang="bg-BG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 eaLnBrk="1" hangingPunct="1"/>
            <a:r>
              <a:rPr lang="bg-BG" altLang="bg-BG" dirty="0"/>
              <a:t>Шок</a:t>
            </a:r>
          </a:p>
          <a:p>
            <a:pPr eaLnBrk="1" hangingPunct="1"/>
            <a:r>
              <a:rPr lang="bg-BG" altLang="bg-BG" dirty="0"/>
              <a:t>Травма</a:t>
            </a:r>
          </a:p>
          <a:p>
            <a:pPr eaLnBrk="1" hangingPunct="1"/>
            <a:r>
              <a:rPr lang="bg-BG" altLang="bg-BG" dirty="0"/>
              <a:t>Изгаряния</a:t>
            </a:r>
          </a:p>
          <a:p>
            <a:pPr eaLnBrk="1" hangingPunct="1"/>
            <a:r>
              <a:rPr lang="bg-BG" altLang="bg-BG" dirty="0"/>
              <a:t>Панкреатити</a:t>
            </a:r>
          </a:p>
          <a:p>
            <a:pPr eaLnBrk="1" hangingPunct="1"/>
            <a:r>
              <a:rPr lang="bg-BG" altLang="bg-BG" dirty="0"/>
              <a:t>Хиповолемия</a:t>
            </a:r>
          </a:p>
          <a:p>
            <a:pPr eaLnBrk="1" hangingPunct="1"/>
            <a:r>
              <a:rPr lang="bg-BG" altLang="bg-BG" dirty="0"/>
              <a:t>Масивни кръвопреливания</a:t>
            </a:r>
          </a:p>
          <a:p>
            <a:pPr eaLnBrk="1" hangingPunct="1"/>
            <a:r>
              <a:rPr lang="bg-BG" altLang="bg-BG" dirty="0"/>
              <a:t>Остра дихателна недостатъчност</a:t>
            </a:r>
          </a:p>
        </p:txBody>
      </p:sp>
    </p:spTree>
    <p:extLst>
      <p:ext uri="{BB962C8B-B14F-4D97-AF65-F5344CB8AC3E}">
        <p14:creationId xmlns:p14="http://schemas.microsoft.com/office/powerpoint/2010/main" val="262730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3276600" y="1143000"/>
            <a:ext cx="5029200" cy="4876800"/>
            <a:chOff x="1920" y="960"/>
            <a:chExt cx="3168" cy="3072"/>
          </a:xfrm>
        </p:grpSpPr>
        <p:sp>
          <p:nvSpPr>
            <p:cNvPr id="4" name="Oval 30"/>
            <p:cNvSpPr>
              <a:spLocks noChangeArrowheads="1"/>
            </p:cNvSpPr>
            <p:nvPr/>
          </p:nvSpPr>
          <p:spPr bwMode="auto">
            <a:xfrm>
              <a:off x="1920" y="960"/>
              <a:ext cx="3168" cy="307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bg-BG" altLang="bg-BG"/>
            </a:p>
          </p:txBody>
        </p:sp>
        <p:sp>
          <p:nvSpPr>
            <p:cNvPr id="5" name="Text Box 35"/>
            <p:cNvSpPr txBox="1">
              <a:spLocks noChangeArrowheads="1"/>
            </p:cNvSpPr>
            <p:nvPr/>
          </p:nvSpPr>
          <p:spPr bwMode="auto">
            <a:xfrm>
              <a:off x="3696" y="2352"/>
              <a:ext cx="52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bg-BG" sz="2800" b="1"/>
                <a:t>SIRS</a:t>
              </a: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225038" y="1166813"/>
            <a:ext cx="5300666" cy="4953000"/>
            <a:chOff x="480" y="960"/>
            <a:chExt cx="3024" cy="3120"/>
          </a:xfrm>
          <a:solidFill>
            <a:srgbClr val="FFFF00"/>
          </a:solidFill>
        </p:grpSpPr>
        <p:sp>
          <p:nvSpPr>
            <p:cNvPr id="7" name="Oval 32"/>
            <p:cNvSpPr>
              <a:spLocks noChangeArrowheads="1"/>
            </p:cNvSpPr>
            <p:nvPr/>
          </p:nvSpPr>
          <p:spPr bwMode="auto">
            <a:xfrm>
              <a:off x="480" y="960"/>
              <a:ext cx="3024" cy="312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endParaRPr lang="bg-BG">
                <a:effectLst>
                  <a:outerShdw blurRad="38100" dist="38100" dir="2700000" algn="tl">
                    <a:srgbClr val="000000"/>
                  </a:outerShdw>
                </a:effectLst>
                <a:latin typeface="Futura Book" pitchFamily="2" charset="0"/>
              </a:endParaRP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569" y="2314"/>
              <a:ext cx="1608" cy="407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bg-BG" sz="2800" b="1" dirty="0"/>
                <a:t>ИНФЕКЦИЯ</a:t>
              </a:r>
            </a:p>
            <a:p>
              <a:pPr algn="ctr">
                <a:defRPr/>
              </a:pPr>
              <a:r>
                <a:rPr lang="bg-BG" sz="1400" dirty="0"/>
                <a:t>ПОДОЗИРАНА</a:t>
              </a:r>
              <a:r>
                <a:rPr lang="en-US" sz="1400" dirty="0"/>
                <a:t> </a:t>
              </a:r>
              <a:r>
                <a:rPr lang="bg-BG" sz="1400" dirty="0"/>
                <a:t>ИЛИ ДОКАЗАНА</a:t>
              </a:r>
              <a:endParaRPr lang="en-US" sz="1400" dirty="0"/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5791200" y="1073150"/>
            <a:ext cx="2357438" cy="927100"/>
            <a:chOff x="3888" y="1186"/>
            <a:chExt cx="1485" cy="364"/>
          </a:xfrm>
        </p:grpSpPr>
        <p:sp>
          <p:nvSpPr>
            <p:cNvPr id="10" name="Oval 38"/>
            <p:cNvSpPr>
              <a:spLocks noChangeArrowheads="1"/>
            </p:cNvSpPr>
            <p:nvPr/>
          </p:nvSpPr>
          <p:spPr bwMode="auto">
            <a:xfrm>
              <a:off x="3888" y="1186"/>
              <a:ext cx="1485" cy="308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bg-BG" altLang="bg-BG"/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3978" y="1258"/>
              <a:ext cx="1303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bg-BG" sz="2400">
                  <a:solidFill>
                    <a:schemeClr val="bg1"/>
                  </a:solidFill>
                </a:rPr>
                <a:t>ПАНКРЕАТИТ</a:t>
              </a:r>
              <a:endParaRPr lang="en-US" altLang="bg-BG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6867525" y="2071688"/>
            <a:ext cx="2124075" cy="1000125"/>
            <a:chOff x="4512" y="1968"/>
            <a:chExt cx="1056" cy="912"/>
          </a:xfrm>
        </p:grpSpPr>
        <p:sp>
          <p:nvSpPr>
            <p:cNvPr id="13" name="Oval 41"/>
            <p:cNvSpPr>
              <a:spLocks noChangeArrowheads="1"/>
            </p:cNvSpPr>
            <p:nvPr/>
          </p:nvSpPr>
          <p:spPr bwMode="auto">
            <a:xfrm>
              <a:off x="4512" y="1968"/>
              <a:ext cx="1056" cy="9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bg-BG" altLang="bg-BG"/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4635" y="2294"/>
              <a:ext cx="815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bg-BG" sz="2400">
                  <a:solidFill>
                    <a:schemeClr val="bg1"/>
                  </a:solidFill>
                </a:rPr>
                <a:t>ИЗГАРЯНЕ</a:t>
              </a:r>
              <a:endParaRPr lang="en-US" altLang="bg-BG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7162800" y="3643313"/>
            <a:ext cx="1828800" cy="1071562"/>
            <a:chOff x="4320" y="2928"/>
            <a:chExt cx="1152" cy="1056"/>
          </a:xfrm>
        </p:grpSpPr>
        <p:sp>
          <p:nvSpPr>
            <p:cNvPr id="16" name="Oval 45"/>
            <p:cNvSpPr>
              <a:spLocks noChangeArrowheads="1"/>
            </p:cNvSpPr>
            <p:nvPr/>
          </p:nvSpPr>
          <p:spPr bwMode="auto">
            <a:xfrm>
              <a:off x="4320" y="2928"/>
              <a:ext cx="1152" cy="105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bg-BG" altLang="bg-BG"/>
            </a:p>
          </p:txBody>
        </p:sp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4482" y="3280"/>
              <a:ext cx="78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bg-BG" sz="2400"/>
                <a:t>ТРАВМА</a:t>
              </a:r>
              <a:endParaRPr lang="en-US" altLang="bg-BG" sz="2400"/>
            </a:p>
          </p:txBody>
        </p:sp>
      </p:grp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6477000" y="5024438"/>
            <a:ext cx="1785938" cy="919162"/>
            <a:chOff x="3408" y="3312"/>
            <a:chExt cx="912" cy="912"/>
          </a:xfrm>
        </p:grpSpPr>
        <p:sp>
          <p:nvSpPr>
            <p:cNvPr id="19" name="Oval 47"/>
            <p:cNvSpPr>
              <a:spLocks noChangeArrowheads="1"/>
            </p:cNvSpPr>
            <p:nvPr/>
          </p:nvSpPr>
          <p:spPr bwMode="auto">
            <a:xfrm>
              <a:off x="3408" y="3312"/>
              <a:ext cx="912" cy="91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bg-BG" altLang="bg-BG"/>
            </a:p>
          </p:txBody>
        </p:sp>
        <p:sp>
          <p:nvSpPr>
            <p:cNvPr id="20" name="Text Box 48"/>
            <p:cNvSpPr txBox="1">
              <a:spLocks noChangeArrowheads="1"/>
            </p:cNvSpPr>
            <p:nvPr/>
          </p:nvSpPr>
          <p:spPr bwMode="auto">
            <a:xfrm>
              <a:off x="3613" y="3596"/>
              <a:ext cx="50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bg-BG" sz="2400" dirty="0">
                  <a:solidFill>
                    <a:schemeClr val="bg1"/>
                  </a:solidFill>
                </a:rPr>
                <a:t>ДРУГИ</a:t>
              </a:r>
              <a:endParaRPr lang="en-US" altLang="bg-BG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84"/>
          <p:cNvGrpSpPr>
            <a:grpSpLocks/>
          </p:cNvGrpSpPr>
          <p:nvPr/>
        </p:nvGrpSpPr>
        <p:grpSpPr bwMode="auto">
          <a:xfrm>
            <a:off x="3200400" y="1524000"/>
            <a:ext cx="2514600" cy="4181476"/>
            <a:chOff x="-1753" y="756"/>
            <a:chExt cx="1680" cy="2736"/>
          </a:xfrm>
          <a:solidFill>
            <a:schemeClr val="accent3">
              <a:lumMod val="75000"/>
            </a:schemeClr>
          </a:solidFill>
        </p:grpSpPr>
        <p:sp>
          <p:nvSpPr>
            <p:cNvPr id="22" name="Freeform 52"/>
            <p:cNvSpPr>
              <a:spLocks/>
            </p:cNvSpPr>
            <p:nvPr/>
          </p:nvSpPr>
          <p:spPr bwMode="auto">
            <a:xfrm>
              <a:off x="-1753" y="756"/>
              <a:ext cx="1680" cy="2736"/>
            </a:xfrm>
            <a:custGeom>
              <a:avLst/>
              <a:gdLst>
                <a:gd name="T0" fmla="*/ 103646 w 932"/>
                <a:gd name="T1" fmla="*/ 48874 h 1622"/>
                <a:gd name="T2" fmla="*/ 101651 w 932"/>
                <a:gd name="T3" fmla="*/ 40642 h 1622"/>
                <a:gd name="T4" fmla="*/ 98084 w 932"/>
                <a:gd name="T5" fmla="*/ 32910 h 1622"/>
                <a:gd name="T6" fmla="*/ 92757 w 932"/>
                <a:gd name="T7" fmla="*/ 25569 h 1622"/>
                <a:gd name="T8" fmla="*/ 86077 w 932"/>
                <a:gd name="T9" fmla="*/ 18611 h 1622"/>
                <a:gd name="T10" fmla="*/ 77801 w 932"/>
                <a:gd name="T11" fmla="*/ 12445 h 1622"/>
                <a:gd name="T12" fmla="*/ 68206 w 932"/>
                <a:gd name="T13" fmla="*/ 6800 h 1622"/>
                <a:gd name="T14" fmla="*/ 57778 w 932"/>
                <a:gd name="T15" fmla="*/ 2088 h 1622"/>
                <a:gd name="T16" fmla="*/ 46124 w 932"/>
                <a:gd name="T17" fmla="*/ 2088 h 1622"/>
                <a:gd name="T18" fmla="*/ 35687 w 932"/>
                <a:gd name="T19" fmla="*/ 6800 h 1622"/>
                <a:gd name="T20" fmla="*/ 26110 w 932"/>
                <a:gd name="T21" fmla="*/ 12445 h 1622"/>
                <a:gd name="T22" fmla="*/ 17813 w 932"/>
                <a:gd name="T23" fmla="*/ 18611 h 1622"/>
                <a:gd name="T24" fmla="*/ 11116 w 932"/>
                <a:gd name="T25" fmla="*/ 25569 h 1622"/>
                <a:gd name="T26" fmla="*/ 5802 w 932"/>
                <a:gd name="T27" fmla="*/ 32910 h 1622"/>
                <a:gd name="T28" fmla="*/ 2226 w 932"/>
                <a:gd name="T29" fmla="*/ 40642 h 1622"/>
                <a:gd name="T30" fmla="*/ 240 w 932"/>
                <a:gd name="T31" fmla="*/ 48874 h 1622"/>
                <a:gd name="T32" fmla="*/ 240 w 932"/>
                <a:gd name="T33" fmla="*/ 57262 h 1622"/>
                <a:gd name="T34" fmla="*/ 2226 w 932"/>
                <a:gd name="T35" fmla="*/ 65561 h 1622"/>
                <a:gd name="T36" fmla="*/ 5802 w 932"/>
                <a:gd name="T37" fmla="*/ 73273 h 1622"/>
                <a:gd name="T38" fmla="*/ 11116 w 932"/>
                <a:gd name="T39" fmla="*/ 80732 h 1622"/>
                <a:gd name="T40" fmla="*/ 17813 w 932"/>
                <a:gd name="T41" fmla="*/ 87571 h 1622"/>
                <a:gd name="T42" fmla="*/ 26110 w 932"/>
                <a:gd name="T43" fmla="*/ 93732 h 1622"/>
                <a:gd name="T44" fmla="*/ 35687 w 932"/>
                <a:gd name="T45" fmla="*/ 99350 h 1622"/>
                <a:gd name="T46" fmla="*/ 46124 w 932"/>
                <a:gd name="T47" fmla="*/ 104213 h 1622"/>
                <a:gd name="T48" fmla="*/ 57778 w 932"/>
                <a:gd name="T49" fmla="*/ 104213 h 1622"/>
                <a:gd name="T50" fmla="*/ 68206 w 932"/>
                <a:gd name="T51" fmla="*/ 99350 h 1622"/>
                <a:gd name="T52" fmla="*/ 77801 w 932"/>
                <a:gd name="T53" fmla="*/ 93732 h 1622"/>
                <a:gd name="T54" fmla="*/ 86077 w 932"/>
                <a:gd name="T55" fmla="*/ 87571 h 1622"/>
                <a:gd name="T56" fmla="*/ 92757 w 932"/>
                <a:gd name="T57" fmla="*/ 80732 h 1622"/>
                <a:gd name="T58" fmla="*/ 98084 w 932"/>
                <a:gd name="T59" fmla="*/ 73273 h 1622"/>
                <a:gd name="T60" fmla="*/ 101651 w 932"/>
                <a:gd name="T61" fmla="*/ 65561 h 1622"/>
                <a:gd name="T62" fmla="*/ 103646 w 932"/>
                <a:gd name="T63" fmla="*/ 57262 h 16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2"/>
                <a:gd name="T97" fmla="*/ 0 h 1622"/>
                <a:gd name="T98" fmla="*/ 932 w 932"/>
                <a:gd name="T99" fmla="*/ 1622 h 16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2" h="1622">
                  <a:moveTo>
                    <a:pt x="932" y="810"/>
                  </a:moveTo>
                  <a:lnTo>
                    <a:pt x="930" y="746"/>
                  </a:lnTo>
                  <a:lnTo>
                    <a:pt x="924" y="682"/>
                  </a:lnTo>
                  <a:lnTo>
                    <a:pt x="912" y="620"/>
                  </a:lnTo>
                  <a:lnTo>
                    <a:pt x="898" y="560"/>
                  </a:lnTo>
                  <a:lnTo>
                    <a:pt x="880" y="502"/>
                  </a:lnTo>
                  <a:lnTo>
                    <a:pt x="858" y="444"/>
                  </a:lnTo>
                  <a:lnTo>
                    <a:pt x="832" y="390"/>
                  </a:lnTo>
                  <a:lnTo>
                    <a:pt x="804" y="336"/>
                  </a:lnTo>
                  <a:lnTo>
                    <a:pt x="772" y="284"/>
                  </a:lnTo>
                  <a:lnTo>
                    <a:pt x="736" y="236"/>
                  </a:lnTo>
                  <a:lnTo>
                    <a:pt x="698" y="190"/>
                  </a:lnTo>
                  <a:lnTo>
                    <a:pt x="656" y="146"/>
                  </a:lnTo>
                  <a:lnTo>
                    <a:pt x="612" y="104"/>
                  </a:lnTo>
                  <a:lnTo>
                    <a:pt x="566" y="66"/>
                  </a:lnTo>
                  <a:lnTo>
                    <a:pt x="518" y="32"/>
                  </a:lnTo>
                  <a:lnTo>
                    <a:pt x="466" y="0"/>
                  </a:lnTo>
                  <a:lnTo>
                    <a:pt x="414" y="32"/>
                  </a:lnTo>
                  <a:lnTo>
                    <a:pt x="366" y="66"/>
                  </a:lnTo>
                  <a:lnTo>
                    <a:pt x="320" y="104"/>
                  </a:lnTo>
                  <a:lnTo>
                    <a:pt x="276" y="146"/>
                  </a:lnTo>
                  <a:lnTo>
                    <a:pt x="234" y="190"/>
                  </a:lnTo>
                  <a:lnTo>
                    <a:pt x="196" y="236"/>
                  </a:lnTo>
                  <a:lnTo>
                    <a:pt x="160" y="284"/>
                  </a:lnTo>
                  <a:lnTo>
                    <a:pt x="128" y="336"/>
                  </a:lnTo>
                  <a:lnTo>
                    <a:pt x="100" y="390"/>
                  </a:lnTo>
                  <a:lnTo>
                    <a:pt x="74" y="444"/>
                  </a:lnTo>
                  <a:lnTo>
                    <a:pt x="52" y="502"/>
                  </a:lnTo>
                  <a:lnTo>
                    <a:pt x="34" y="560"/>
                  </a:lnTo>
                  <a:lnTo>
                    <a:pt x="20" y="620"/>
                  </a:lnTo>
                  <a:lnTo>
                    <a:pt x="8" y="682"/>
                  </a:lnTo>
                  <a:lnTo>
                    <a:pt x="2" y="746"/>
                  </a:lnTo>
                  <a:lnTo>
                    <a:pt x="0" y="810"/>
                  </a:lnTo>
                  <a:lnTo>
                    <a:pt x="2" y="874"/>
                  </a:lnTo>
                  <a:lnTo>
                    <a:pt x="8" y="938"/>
                  </a:lnTo>
                  <a:lnTo>
                    <a:pt x="20" y="1000"/>
                  </a:lnTo>
                  <a:lnTo>
                    <a:pt x="34" y="1060"/>
                  </a:lnTo>
                  <a:lnTo>
                    <a:pt x="52" y="1118"/>
                  </a:lnTo>
                  <a:lnTo>
                    <a:pt x="74" y="1176"/>
                  </a:lnTo>
                  <a:lnTo>
                    <a:pt x="100" y="1232"/>
                  </a:lnTo>
                  <a:lnTo>
                    <a:pt x="128" y="1284"/>
                  </a:lnTo>
                  <a:lnTo>
                    <a:pt x="160" y="1336"/>
                  </a:lnTo>
                  <a:lnTo>
                    <a:pt x="196" y="1384"/>
                  </a:lnTo>
                  <a:lnTo>
                    <a:pt x="234" y="1430"/>
                  </a:lnTo>
                  <a:lnTo>
                    <a:pt x="276" y="1474"/>
                  </a:lnTo>
                  <a:lnTo>
                    <a:pt x="320" y="1516"/>
                  </a:lnTo>
                  <a:lnTo>
                    <a:pt x="366" y="1554"/>
                  </a:lnTo>
                  <a:lnTo>
                    <a:pt x="414" y="1590"/>
                  </a:lnTo>
                  <a:lnTo>
                    <a:pt x="466" y="1622"/>
                  </a:lnTo>
                  <a:lnTo>
                    <a:pt x="518" y="1590"/>
                  </a:lnTo>
                  <a:lnTo>
                    <a:pt x="566" y="1554"/>
                  </a:lnTo>
                  <a:lnTo>
                    <a:pt x="612" y="1516"/>
                  </a:lnTo>
                  <a:lnTo>
                    <a:pt x="656" y="1474"/>
                  </a:lnTo>
                  <a:lnTo>
                    <a:pt x="698" y="1430"/>
                  </a:lnTo>
                  <a:lnTo>
                    <a:pt x="736" y="1384"/>
                  </a:lnTo>
                  <a:lnTo>
                    <a:pt x="772" y="1336"/>
                  </a:lnTo>
                  <a:lnTo>
                    <a:pt x="804" y="1284"/>
                  </a:lnTo>
                  <a:lnTo>
                    <a:pt x="832" y="1232"/>
                  </a:lnTo>
                  <a:lnTo>
                    <a:pt x="858" y="1176"/>
                  </a:lnTo>
                  <a:lnTo>
                    <a:pt x="880" y="1118"/>
                  </a:lnTo>
                  <a:lnTo>
                    <a:pt x="898" y="1060"/>
                  </a:lnTo>
                  <a:lnTo>
                    <a:pt x="912" y="1000"/>
                  </a:lnTo>
                  <a:lnTo>
                    <a:pt x="924" y="938"/>
                  </a:lnTo>
                  <a:lnTo>
                    <a:pt x="930" y="874"/>
                  </a:lnTo>
                  <a:lnTo>
                    <a:pt x="932" y="8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bg-BG" altLang="bg-BG"/>
            </a:p>
          </p:txBody>
        </p:sp>
        <p:sp>
          <p:nvSpPr>
            <p:cNvPr id="23" name="Text Box 55"/>
            <p:cNvSpPr txBox="1">
              <a:spLocks noChangeArrowheads="1"/>
            </p:cNvSpPr>
            <p:nvPr/>
          </p:nvSpPr>
          <p:spPr bwMode="auto">
            <a:xfrm>
              <a:off x="-1389" y="1385"/>
              <a:ext cx="900" cy="2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bg-BG" sz="2400" dirty="0">
                  <a:solidFill>
                    <a:schemeClr val="bg1"/>
                  </a:solidFill>
                </a:rPr>
                <a:t>СЕПСИС</a:t>
              </a:r>
              <a:endParaRPr lang="en-US" altLang="bg-BG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79"/>
          <p:cNvGrpSpPr>
            <a:grpSpLocks/>
          </p:cNvGrpSpPr>
          <p:nvPr/>
        </p:nvGrpSpPr>
        <p:grpSpPr bwMode="auto">
          <a:xfrm>
            <a:off x="3618126" y="3017838"/>
            <a:ext cx="1524000" cy="1524000"/>
            <a:chOff x="2256" y="2208"/>
            <a:chExt cx="960" cy="912"/>
          </a:xfrm>
        </p:grpSpPr>
        <p:sp>
          <p:nvSpPr>
            <p:cNvPr id="25" name="Oval 67"/>
            <p:cNvSpPr>
              <a:spLocks noChangeArrowheads="1"/>
            </p:cNvSpPr>
            <p:nvPr/>
          </p:nvSpPr>
          <p:spPr bwMode="auto">
            <a:xfrm>
              <a:off x="2256" y="2208"/>
              <a:ext cx="960" cy="912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bg-BG" altLang="bg-BG"/>
            </a:p>
          </p:txBody>
        </p:sp>
        <p:sp>
          <p:nvSpPr>
            <p:cNvPr id="26" name="Text Box 68"/>
            <p:cNvSpPr txBox="1">
              <a:spLocks noChangeArrowheads="1"/>
            </p:cNvSpPr>
            <p:nvPr/>
          </p:nvSpPr>
          <p:spPr bwMode="auto">
            <a:xfrm>
              <a:off x="2305" y="2509"/>
              <a:ext cx="89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bg-BG" sz="2000" dirty="0">
                  <a:solidFill>
                    <a:schemeClr val="bg1"/>
                  </a:solidFill>
                </a:rPr>
                <a:t>СЕПТИЧЕН</a:t>
              </a:r>
            </a:p>
            <a:p>
              <a:pPr algn="ctr" eaLnBrk="1" hangingPunct="1"/>
              <a:r>
                <a:rPr lang="bg-BG" altLang="bg-BG" sz="2000" dirty="0">
                  <a:solidFill>
                    <a:schemeClr val="bg1"/>
                  </a:solidFill>
                </a:rPr>
                <a:t> ШОК</a:t>
              </a:r>
              <a:endParaRPr lang="en-US" altLang="bg-BG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762000" y="1067174"/>
            <a:ext cx="2620962" cy="100012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bg-BG" sz="2400" dirty="0">
                <a:latin typeface="+mn-lt"/>
              </a:rPr>
              <a:t>БАКТЕРИЕМИЯ</a:t>
            </a:r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0" y="2417753"/>
            <a:ext cx="2500312" cy="7620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bg-BG" sz="2400" dirty="0">
                <a:solidFill>
                  <a:schemeClr val="bg1"/>
                </a:solidFill>
                <a:latin typeface="+mn-lt"/>
              </a:rPr>
              <a:t>ПАРАЗИТЕМИЯ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71438" y="4143375"/>
            <a:ext cx="2071687" cy="673100"/>
          </a:xfrm>
          <a:prstGeom prst="ellipse">
            <a:avLst/>
          </a:prstGeom>
          <a:solidFill>
            <a:srgbClr val="3333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bg-BG" sz="2400" dirty="0">
                <a:solidFill>
                  <a:srgbClr val="FFFFFF"/>
                </a:solidFill>
                <a:latin typeface="+mn-lt"/>
              </a:rPr>
              <a:t>ФУНГЕМИЯ</a:t>
            </a: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81000" y="5346700"/>
            <a:ext cx="2000250" cy="673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bg-BG" sz="2400" dirty="0">
                <a:latin typeface="+mn-lt"/>
              </a:rPr>
              <a:t>ВИРЕМИЯ</a:t>
            </a:r>
          </a:p>
        </p:txBody>
      </p:sp>
    </p:spTree>
    <p:extLst>
      <p:ext uri="{BB962C8B-B14F-4D97-AF65-F5344CB8AC3E}">
        <p14:creationId xmlns:p14="http://schemas.microsoft.com/office/powerpoint/2010/main" val="386578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19" y="0"/>
            <a:ext cx="8119281" cy="838200"/>
          </a:xfrm>
        </p:spPr>
        <p:txBody>
          <a:bodyPr>
            <a:normAutofit/>
          </a:bodyPr>
          <a:lstStyle/>
          <a:p>
            <a:r>
              <a:rPr lang="bg-BG" dirty="0"/>
              <a:t>Определения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3992563"/>
          </a:xfrm>
        </p:spPr>
        <p:txBody>
          <a:bodyPr>
            <a:normAutofit/>
          </a:bodyPr>
          <a:lstStyle/>
          <a:p>
            <a:pPr algn="just"/>
            <a:r>
              <a:rPr lang="bg-BG" b="1" i="1" dirty="0"/>
              <a:t>Сепсис</a:t>
            </a:r>
            <a:r>
              <a:rPr lang="en-US" dirty="0"/>
              <a:t>: </a:t>
            </a:r>
            <a:r>
              <a:rPr lang="bg-BG" b="1" dirty="0"/>
              <a:t>Животозастрашаваща органна дисфункция</a:t>
            </a:r>
            <a:r>
              <a:rPr lang="bg-BG" dirty="0"/>
              <a:t>, причинена от разстроена (нарушена) регулация на отговора на организма спрямо инфекция*.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59552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*</a:t>
            </a:r>
            <a:r>
              <a:rPr lang="hr-HR" dirty="0"/>
              <a:t>JAMA. 2016;315(8):801-810. doi:10.1001/jama.2016.0287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6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14" y="0"/>
            <a:ext cx="8200222" cy="1143000"/>
          </a:xfrm>
        </p:spPr>
        <p:txBody>
          <a:bodyPr>
            <a:normAutofit/>
          </a:bodyPr>
          <a:lstStyle/>
          <a:p>
            <a:pPr algn="r"/>
            <a:r>
              <a:rPr lang="bg-BG" dirty="0"/>
              <a:t>Органна дисфункция при сепсис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5"/>
          </a:xfrm>
        </p:spPr>
        <p:txBody>
          <a:bodyPr>
            <a:normAutofit/>
          </a:bodyPr>
          <a:lstStyle/>
          <a:p>
            <a:pPr algn="just"/>
            <a:r>
              <a:rPr lang="bg-BG" b="1" i="1" dirty="0"/>
              <a:t>Степенни нарушения в съзнанието</a:t>
            </a:r>
          </a:p>
          <a:p>
            <a:pPr algn="just"/>
            <a:r>
              <a:rPr lang="bg-BG" b="1" i="1" dirty="0"/>
              <a:t>Дихателна честота</a:t>
            </a:r>
            <a:r>
              <a:rPr lang="en-US" b="1" i="1" dirty="0"/>
              <a:t> </a:t>
            </a:r>
            <a:r>
              <a:rPr lang="bg-BG" b="1" i="1" dirty="0"/>
              <a:t>≥</a:t>
            </a:r>
            <a:r>
              <a:rPr lang="en-US" b="1" i="1" dirty="0"/>
              <a:t> </a:t>
            </a:r>
            <a:r>
              <a:rPr lang="bg-BG" b="1" i="1" dirty="0"/>
              <a:t>22</a:t>
            </a:r>
            <a:r>
              <a:rPr lang="en-US" b="1" i="1" dirty="0"/>
              <a:t>min</a:t>
            </a:r>
            <a:r>
              <a:rPr lang="en-US" b="1" i="1" baseline="30000" dirty="0"/>
              <a:t>-1</a:t>
            </a:r>
            <a:r>
              <a:rPr lang="en-US" b="1" i="1" dirty="0"/>
              <a:t> </a:t>
            </a:r>
            <a:r>
              <a:rPr lang="bg-BG" b="1" i="1" dirty="0"/>
              <a:t>при възрастни</a:t>
            </a:r>
            <a:endParaRPr lang="en-US" b="1" i="1" dirty="0"/>
          </a:p>
          <a:p>
            <a:pPr algn="just"/>
            <a:r>
              <a:rPr lang="bg-BG" b="1" i="1" dirty="0"/>
              <a:t>Систолично Артериално Налягане</a:t>
            </a:r>
            <a:r>
              <a:rPr lang="en-US" b="1" i="1" dirty="0"/>
              <a:t> </a:t>
            </a:r>
            <a:r>
              <a:rPr lang="bg-BG" b="1" i="1" dirty="0"/>
              <a:t>≤</a:t>
            </a:r>
            <a:r>
              <a:rPr lang="en-US" b="1" i="1" dirty="0"/>
              <a:t> </a:t>
            </a:r>
            <a:r>
              <a:rPr lang="bg-BG" b="1" i="1" dirty="0"/>
              <a:t>100 </a:t>
            </a:r>
            <a:r>
              <a:rPr lang="en-US" b="1" i="1" dirty="0"/>
              <a:t>mmHg</a:t>
            </a:r>
          </a:p>
          <a:p>
            <a:pPr marL="0" indent="0" algn="ctr">
              <a:buNone/>
            </a:pPr>
            <a:r>
              <a:rPr lang="en-US" sz="4000" b="1" i="1" dirty="0" err="1"/>
              <a:t>qSOFA</a:t>
            </a:r>
            <a:r>
              <a:rPr lang="bg-BG" sz="4000" b="1" i="1" dirty="0"/>
              <a:t>*</a:t>
            </a:r>
            <a:r>
              <a:rPr lang="en-US" sz="4000" b="1" i="1" dirty="0"/>
              <a:t> ≥ 2 </a:t>
            </a:r>
            <a:r>
              <a:rPr lang="bg-BG" sz="4000" b="1" i="1" dirty="0"/>
              <a:t>точки</a:t>
            </a:r>
            <a:endParaRPr lang="en-US" sz="4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59552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*</a:t>
            </a:r>
            <a:r>
              <a:rPr lang="hr-HR" dirty="0"/>
              <a:t>JAMA. 2016;315(8):801-810. doi:10.1001/jama.2016.0287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8"/>
          <a:stretch/>
        </p:blipFill>
        <p:spPr>
          <a:xfrm>
            <a:off x="914400" y="4191000"/>
            <a:ext cx="8229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bg-BG" dirty="0"/>
              <a:t>Септичен шок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1"/>
            <a:ext cx="8077200" cy="4449764"/>
          </a:xfrm>
        </p:spPr>
        <p:txBody>
          <a:bodyPr>
            <a:normAutofit/>
          </a:bodyPr>
          <a:lstStyle/>
          <a:p>
            <a:pPr algn="just"/>
            <a:r>
              <a:rPr lang="bg-BG" b="1" i="1" dirty="0"/>
              <a:t>Септичен шок*</a:t>
            </a:r>
            <a:r>
              <a:rPr lang="en-US" dirty="0"/>
              <a:t>: </a:t>
            </a:r>
            <a:r>
              <a:rPr lang="bg-BG" dirty="0"/>
              <a:t>Сепсис с изява на тежки нарушения на </a:t>
            </a:r>
            <a:r>
              <a:rPr lang="bg-BG" b="1" dirty="0"/>
              <a:t>кръвообращението</a:t>
            </a:r>
            <a:r>
              <a:rPr lang="bg-BG" dirty="0"/>
              <a:t> и </a:t>
            </a:r>
            <a:r>
              <a:rPr lang="bg-BG" b="1" dirty="0"/>
              <a:t>метаболизма</a:t>
            </a:r>
            <a:r>
              <a:rPr lang="bg-BG" dirty="0"/>
              <a:t>, водещи до висок риск от смъртност.</a:t>
            </a:r>
            <a:endParaRPr lang="en-US" i="1" dirty="0"/>
          </a:p>
          <a:p>
            <a:pPr algn="just"/>
            <a:r>
              <a:rPr lang="bg-BG" dirty="0"/>
              <a:t>Налице е клиничната картина на сепсис с персистираща хипотония, която налага приложението на вазоконстриктори за поддържане на СрАКН</a:t>
            </a:r>
            <a:r>
              <a:rPr lang="en-US" dirty="0"/>
              <a:t> ≥ 65 mm Hg, </a:t>
            </a:r>
            <a:r>
              <a:rPr lang="bg-BG" dirty="0"/>
              <a:t>като серумните нива на лактата са над </a:t>
            </a:r>
            <a:r>
              <a:rPr lang="en-US" dirty="0"/>
              <a:t>2 </a:t>
            </a:r>
            <a:r>
              <a:rPr lang="en-US" dirty="0" err="1"/>
              <a:t>mmol</a:t>
            </a:r>
            <a:r>
              <a:rPr lang="en-US" dirty="0"/>
              <a:t>/l</a:t>
            </a:r>
            <a:r>
              <a:rPr lang="bg-BG" dirty="0"/>
              <a:t>, въпреки адекватното обемно заместване. Смъртността е над 40%.</a:t>
            </a:r>
            <a:endParaRPr lang="en-US" sz="4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59552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*</a:t>
            </a:r>
            <a:r>
              <a:rPr lang="hr-HR" dirty="0"/>
              <a:t>JAMA. 2016;315(8):801-810. doi:10.1001/jama.2016.0287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8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414463"/>
              </p:ext>
            </p:extLst>
          </p:nvPr>
        </p:nvGraphicFramePr>
        <p:xfrm>
          <a:off x="-762000" y="71462"/>
          <a:ext cx="82868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5158060"/>
              </p:ext>
            </p:extLst>
          </p:nvPr>
        </p:nvGraphicFramePr>
        <p:xfrm>
          <a:off x="4419600" y="0"/>
          <a:ext cx="4952992" cy="527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Left-Right Arrow 6"/>
          <p:cNvSpPr/>
          <p:nvPr/>
        </p:nvSpPr>
        <p:spPr bwMode="auto">
          <a:xfrm>
            <a:off x="2667000" y="571480"/>
            <a:ext cx="4000528" cy="1143008"/>
          </a:xfrm>
          <a:prstGeom prst="leftRightArrow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bg-B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АГРЕСИЯ</a:t>
            </a:r>
          </a:p>
        </p:txBody>
      </p:sp>
    </p:spTree>
    <p:extLst>
      <p:ext uri="{BB962C8B-B14F-4D97-AF65-F5344CB8AC3E}">
        <p14:creationId xmlns:p14="http://schemas.microsoft.com/office/powerpoint/2010/main" val="187505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3071813" y="1357313"/>
            <a:ext cx="3000375" cy="3000375"/>
            <a:chOff x="3554998" y="4294667"/>
            <a:chExt cx="4011222" cy="3654040"/>
          </a:xfrm>
        </p:grpSpPr>
        <p:sp>
          <p:nvSpPr>
            <p:cNvPr id="6" name=" 3"/>
            <p:cNvSpPr/>
            <p:nvPr/>
          </p:nvSpPr>
          <p:spPr>
            <a:xfrm>
              <a:off x="3554998" y="4294667"/>
              <a:ext cx="4011222" cy="3654040"/>
            </a:xfrm>
            <a:prstGeom prst="gear9">
              <a:avLst/>
            </a:prstGeom>
            <a:solidFill>
              <a:srgbClr val="FFFF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 4"/>
            <p:cNvSpPr/>
            <p:nvPr/>
          </p:nvSpPr>
          <p:spPr>
            <a:xfrm>
              <a:off x="4319040" y="5164677"/>
              <a:ext cx="2453425" cy="187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defRPr/>
              </a:pPr>
              <a:r>
                <a:rPr lang="en-US" sz="4400" b="1" dirty="0">
                  <a:solidFill>
                    <a:srgbClr val="3333CC"/>
                  </a:solidFill>
                </a:rPr>
                <a:t>SIRS</a:t>
              </a:r>
              <a:r>
                <a:rPr lang="bg-BG" sz="4400" b="1" dirty="0">
                  <a:solidFill>
                    <a:srgbClr val="3333CC"/>
                  </a:solidFill>
                </a:rPr>
                <a:t>  </a:t>
              </a:r>
            </a:p>
            <a:p>
              <a:pPr algn="ctr" defTabSz="711200">
                <a:lnSpc>
                  <a:spcPct val="90000"/>
                </a:lnSpc>
                <a:defRPr/>
              </a:pPr>
              <a:r>
                <a:rPr lang="en-US" sz="4400" b="1" dirty="0">
                  <a:solidFill>
                    <a:srgbClr val="3333CC"/>
                  </a:solidFill>
                </a:rPr>
                <a:t>C</a:t>
              </a:r>
              <a:r>
                <a:rPr lang="en-US" sz="4400" b="1" dirty="0">
                  <a:solidFill>
                    <a:srgbClr val="FF0000"/>
                  </a:solidFill>
                </a:rPr>
                <a:t>A</a:t>
              </a:r>
              <a:r>
                <a:rPr lang="en-US" sz="4400" b="1" dirty="0">
                  <a:solidFill>
                    <a:srgbClr val="3333CC"/>
                  </a:solidFill>
                </a:rPr>
                <a:t>RS</a:t>
              </a:r>
              <a:endParaRPr lang="bg-BG" sz="4400" b="1" dirty="0">
                <a:solidFill>
                  <a:srgbClr val="3333CC"/>
                </a:solidFill>
              </a:endParaRPr>
            </a:p>
            <a:p>
              <a:pPr algn="ctr" defTabSz="711200">
                <a:lnSpc>
                  <a:spcPct val="90000"/>
                </a:lnSpc>
                <a:defRPr/>
              </a:pPr>
              <a:r>
                <a:rPr lang="en-US" sz="4400" b="1" dirty="0">
                  <a:solidFill>
                    <a:srgbClr val="3333CC"/>
                  </a:solidFill>
                </a:rPr>
                <a:t>MARS</a:t>
              </a:r>
              <a:endParaRPr lang="bg-BG" sz="4400" b="1" dirty="0">
                <a:solidFill>
                  <a:srgbClr val="3333CC"/>
                </a:solidFill>
              </a:endParaRPr>
            </a:p>
          </p:txBody>
        </p:sp>
      </p:grpSp>
      <p:sp>
        <p:nvSpPr>
          <p:cNvPr id="13" name=" 3"/>
          <p:cNvSpPr/>
          <p:nvPr/>
        </p:nvSpPr>
        <p:spPr bwMode="auto">
          <a:xfrm>
            <a:off x="642910" y="71436"/>
            <a:ext cx="3000375" cy="2985300"/>
          </a:xfrm>
          <a:prstGeom prst="gear9">
            <a:avLst>
              <a:gd name="adj1" fmla="val 10000"/>
              <a:gd name="adj2" fmla="val 1763"/>
            </a:avLst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g-BG" sz="4800" b="1" spc="50" dirty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С</a:t>
            </a:r>
            <a:endParaRPr lang="bg-BG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bg-BG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ШОК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SIRS&gt;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CARS</a:t>
            </a:r>
            <a:endParaRPr lang="bg-BG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14369" y="2786058"/>
            <a:ext cx="3000375" cy="3000375"/>
            <a:chOff x="3554998" y="4294692"/>
            <a:chExt cx="4011222" cy="3654040"/>
          </a:xfrm>
          <a:solidFill>
            <a:srgbClr val="00FFCC"/>
          </a:solidFill>
        </p:grpSpPr>
        <p:sp>
          <p:nvSpPr>
            <p:cNvPr id="16" name=" 3"/>
            <p:cNvSpPr/>
            <p:nvPr/>
          </p:nvSpPr>
          <p:spPr>
            <a:xfrm>
              <a:off x="3554998" y="4294692"/>
              <a:ext cx="4011222" cy="3654040"/>
            </a:xfrm>
            <a:prstGeom prst="gear9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 4"/>
            <p:cNvSpPr/>
            <p:nvPr/>
          </p:nvSpPr>
          <p:spPr>
            <a:xfrm>
              <a:off x="4128038" y="5338711"/>
              <a:ext cx="3056169" cy="1479027"/>
            </a:xfrm>
            <a:prstGeom prst="rect">
              <a:avLst/>
            </a:prstGeom>
            <a:solidFill>
              <a:srgbClr val="00FFCC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>
                <a:defRPr/>
              </a:pPr>
              <a:r>
                <a:rPr lang="bg-BG" sz="5400" spc="50" dirty="0">
                  <a:ln w="11430">
                    <a:solidFill>
                      <a:srgbClr val="FF0000"/>
                    </a:solidFill>
                  </a:ln>
                  <a:solidFill>
                    <a:srgbClr val="002060"/>
                  </a:solidFill>
                </a:rPr>
                <a:t>Н</a:t>
              </a:r>
            </a:p>
            <a:p>
              <a:pPr algn="ctr">
                <a:defRPr/>
              </a:pPr>
              <a:r>
                <a:rPr lang="bg-BG" sz="28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</a:rPr>
                <a:t>ХОМЕОСТАЗА</a:t>
              </a:r>
              <a:endPara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en-US" sz="32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</a:rPr>
                <a:t>SIRS</a:t>
              </a:r>
              <a:r>
                <a:rPr lang="bg-BG" sz="32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</a:rPr>
                <a:t> = </a:t>
              </a:r>
              <a:r>
                <a:rPr lang="en-US" sz="32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</a:rPr>
                <a:t>CARS</a:t>
              </a:r>
              <a:endParaRPr lang="bg-BG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bg-BG" sz="3600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143241" y="4214818"/>
            <a:ext cx="2928934" cy="2643182"/>
            <a:chOff x="3650507" y="4555698"/>
            <a:chExt cx="3915714" cy="3393032"/>
          </a:xfrm>
          <a:solidFill>
            <a:schemeClr val="tx1"/>
          </a:solidFill>
        </p:grpSpPr>
        <p:sp>
          <p:nvSpPr>
            <p:cNvPr id="19" name=" 3"/>
            <p:cNvSpPr/>
            <p:nvPr/>
          </p:nvSpPr>
          <p:spPr>
            <a:xfrm>
              <a:off x="3650507" y="4555698"/>
              <a:ext cx="3915714" cy="3393032"/>
            </a:xfrm>
            <a:prstGeom prst="gear9">
              <a:avLst/>
            </a:prstGeom>
            <a:grpFill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 4"/>
            <p:cNvSpPr/>
            <p:nvPr/>
          </p:nvSpPr>
          <p:spPr>
            <a:xfrm>
              <a:off x="4414554" y="5209843"/>
              <a:ext cx="2483147" cy="1790261"/>
            </a:xfrm>
            <a:prstGeom prst="rect">
              <a:avLst/>
            </a:prstGeom>
            <a:grp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bg-BG" sz="5400" spc="50" dirty="0">
                  <a:ln w="11430">
                    <a:solidFill>
                      <a:srgbClr val="FF0000"/>
                    </a:solidFill>
                  </a:ln>
                  <a:solidFill>
                    <a:schemeClr val="bg1"/>
                  </a:solidFill>
                </a:rPr>
                <a:t>А</a:t>
              </a:r>
            </a:p>
            <a:p>
              <a:pPr algn="ctr" defTabSz="711200">
                <a:lnSpc>
                  <a:spcPct val="90000"/>
                </a:lnSpc>
                <a:defRPr/>
              </a:pPr>
              <a:r>
                <a:rPr lang="bg-BG" sz="2800" dirty="0">
                  <a:solidFill>
                    <a:schemeClr val="bg1"/>
                  </a:solidFill>
                </a:rPr>
                <a:t>АПОПТОЗА</a:t>
              </a:r>
            </a:p>
            <a:p>
              <a:pPr algn="ctr" defTabSz="711200">
                <a:lnSpc>
                  <a:spcPct val="90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SIRS</a:t>
              </a:r>
              <a:r>
                <a:rPr lang="en-US" sz="3200" dirty="0">
                  <a:solidFill>
                    <a:schemeClr val="bg1"/>
                  </a:solidFill>
                </a:rPr>
                <a:t>&lt;CARS</a:t>
              </a:r>
              <a:endParaRPr lang="bg-BG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415" name="Group 4"/>
          <p:cNvGrpSpPr>
            <a:grpSpLocks/>
          </p:cNvGrpSpPr>
          <p:nvPr/>
        </p:nvGrpSpPr>
        <p:grpSpPr bwMode="auto">
          <a:xfrm>
            <a:off x="5572125" y="2819400"/>
            <a:ext cx="3000375" cy="2928938"/>
            <a:chOff x="3650504" y="4381669"/>
            <a:chExt cx="4011222" cy="3654040"/>
          </a:xfrm>
        </p:grpSpPr>
        <p:sp>
          <p:nvSpPr>
            <p:cNvPr id="22" name=" 3"/>
            <p:cNvSpPr/>
            <p:nvPr/>
          </p:nvSpPr>
          <p:spPr>
            <a:xfrm>
              <a:off x="3650504" y="4381669"/>
              <a:ext cx="4011222" cy="3654040"/>
            </a:xfrm>
            <a:prstGeom prst="gear9">
              <a:avLst/>
            </a:prstGeom>
            <a:solidFill>
              <a:srgbClr val="66FF6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 4"/>
            <p:cNvSpPr/>
            <p:nvPr/>
          </p:nvSpPr>
          <p:spPr>
            <a:xfrm>
              <a:off x="4045259" y="4999588"/>
              <a:ext cx="3361786" cy="1919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>
                <a:defRPr/>
              </a:pPr>
              <a:r>
                <a:rPr lang="bg-BG" sz="4800" b="1" spc="50" dirty="0">
                  <a:ln w="11430">
                    <a:solidFill>
                      <a:srgbClr val="FF0000"/>
                    </a:solidFill>
                  </a:ln>
                  <a:solidFill>
                    <a:schemeClr val="tx1"/>
                  </a:solidFill>
                </a:rPr>
                <a:t>О</a:t>
              </a:r>
            </a:p>
            <a:p>
              <a:pPr algn="ctr">
                <a:defRPr/>
              </a:pPr>
              <a:endParaRPr lang="en-US" sz="1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bg-BG" sz="2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</a:rPr>
                <a:t>ОРГАННА</a:t>
              </a:r>
            </a:p>
            <a:p>
              <a:pPr algn="ctr">
                <a:defRPr/>
              </a:pPr>
              <a:r>
                <a:rPr lang="bg-BG" sz="2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</a:rPr>
                <a:t>НЕДОСТАТЪЧНОСТ</a:t>
              </a:r>
            </a:p>
            <a:p>
              <a:pPr algn="ctr">
                <a:defRPr/>
              </a:pPr>
              <a:r>
                <a:rPr lang="en-US" sz="32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</a:rPr>
                <a:t>SIRS&gt;</a:t>
              </a:r>
              <a:r>
                <a:rPr lang="en-US" sz="2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</a:rPr>
                <a:t>CARS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bg-BG" sz="3200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17416" name="Group 4"/>
          <p:cNvGrpSpPr>
            <a:grpSpLocks/>
          </p:cNvGrpSpPr>
          <p:nvPr/>
        </p:nvGrpSpPr>
        <p:grpSpPr bwMode="auto">
          <a:xfrm>
            <a:off x="5584756" y="56360"/>
            <a:ext cx="3000375" cy="3000375"/>
            <a:chOff x="3554998" y="4294667"/>
            <a:chExt cx="4011222" cy="3654040"/>
          </a:xfrm>
        </p:grpSpPr>
        <p:sp>
          <p:nvSpPr>
            <p:cNvPr id="30" name=" 3"/>
            <p:cNvSpPr/>
            <p:nvPr/>
          </p:nvSpPr>
          <p:spPr>
            <a:xfrm>
              <a:off x="3554998" y="4294667"/>
              <a:ext cx="4011222" cy="3654040"/>
            </a:xfrm>
            <a:prstGeom prst="gear9">
              <a:avLst/>
            </a:prstGeom>
            <a:solidFill>
              <a:srgbClr val="3333C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 4"/>
            <p:cNvSpPr/>
            <p:nvPr/>
          </p:nvSpPr>
          <p:spPr>
            <a:xfrm>
              <a:off x="4319018" y="5164682"/>
              <a:ext cx="2453425" cy="1877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>
                <a:defRPr/>
              </a:pPr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</a:t>
              </a:r>
              <a:endParaRPr lang="bg-BG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bg-BG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ПОТИСНАТА</a:t>
              </a:r>
            </a:p>
            <a:p>
              <a:pPr algn="ctr">
                <a:defRPr/>
              </a:pPr>
              <a:r>
                <a:rPr lang="bg-BG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ИМУННА</a:t>
              </a:r>
            </a:p>
            <a:p>
              <a:pPr algn="ctr">
                <a:defRPr/>
              </a:pPr>
              <a:r>
                <a:rPr lang="bg-BG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СИСТЕМА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  <a:p>
              <a:pPr algn="ctr">
                <a:defRPr/>
              </a:pP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SIRS</a:t>
              </a:r>
              <a:r>
                <a:rPr lang="bg-BG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&lt;</a:t>
              </a:r>
              <a:r>
                <a: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CARS</a:t>
              </a:r>
              <a:endParaRPr lang="bg-B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bg-BG" sz="3200" b="1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108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39" y="27296"/>
            <a:ext cx="8153400" cy="1066800"/>
          </a:xfrm>
        </p:spPr>
        <p:txBody>
          <a:bodyPr/>
          <a:lstStyle/>
          <a:p>
            <a:pPr algn="r" eaLnBrk="1" hangingPunct="1">
              <a:defRPr/>
            </a:pPr>
            <a:r>
              <a:rPr lang="bg-BG" dirty="0"/>
              <a:t>Активатори</a:t>
            </a:r>
            <a:br>
              <a:rPr lang="bg-BG" dirty="0"/>
            </a:br>
            <a:r>
              <a:rPr lang="bg-BG" dirty="0"/>
              <a:t> и медиатори на септичния шок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bg-BG" altLang="bg-BG" dirty="0"/>
              <a:t>Под действието на активаторите и медиаторите на септичния шок настъпват и тежките органни нарушения.</a:t>
            </a:r>
          </a:p>
          <a:p>
            <a:pPr eaLnBrk="1" hangingPunct="1"/>
            <a:r>
              <a:rPr lang="bg-BG" altLang="bg-BG" dirty="0"/>
              <a:t>Ендотоксини</a:t>
            </a:r>
          </a:p>
          <a:p>
            <a:pPr eaLnBrk="1" hangingPunct="1"/>
            <a:r>
              <a:rPr lang="bg-BG" altLang="bg-BG" dirty="0"/>
              <a:t>Фактор на </a:t>
            </a:r>
            <a:r>
              <a:rPr lang="en-US" altLang="bg-BG" dirty="0"/>
              <a:t>Hageman</a:t>
            </a:r>
          </a:p>
          <a:p>
            <a:pPr eaLnBrk="1" hangingPunct="1"/>
            <a:r>
              <a:rPr lang="bg-BG" altLang="bg-BG" dirty="0"/>
              <a:t>Вътрешна коагулационна система</a:t>
            </a:r>
          </a:p>
          <a:p>
            <a:pPr eaLnBrk="1" hangingPunct="1"/>
            <a:r>
              <a:rPr lang="bg-BG" altLang="bg-BG" dirty="0"/>
              <a:t>Плазминоген</a:t>
            </a:r>
          </a:p>
          <a:p>
            <a:pPr eaLnBrk="1" hangingPunct="1"/>
            <a:r>
              <a:rPr lang="bg-BG" altLang="bg-BG" dirty="0"/>
              <a:t>Комплемент и анафилатоксин</a:t>
            </a:r>
          </a:p>
          <a:p>
            <a:pPr eaLnBrk="1" hangingPunct="1"/>
            <a:r>
              <a:rPr lang="bg-BG" altLang="bg-BG" dirty="0"/>
              <a:t>Брадикинин и хистамин</a:t>
            </a:r>
          </a:p>
          <a:p>
            <a:pPr eaLnBrk="1" hangingPunct="1"/>
            <a:r>
              <a:rPr lang="bg-BG" altLang="bg-BG" dirty="0"/>
              <a:t>Простагландини, левкотриени</a:t>
            </a:r>
          </a:p>
        </p:txBody>
      </p:sp>
    </p:spTree>
    <p:extLst>
      <p:ext uri="{BB962C8B-B14F-4D97-AF65-F5344CB8AC3E}">
        <p14:creationId xmlns:p14="http://schemas.microsoft.com/office/powerpoint/2010/main" val="225273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10668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bg-BG" dirty="0"/>
              <a:t>Основни задачи на лекцията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467600" cy="4525963"/>
          </a:xfrm>
        </p:spPr>
        <p:txBody>
          <a:bodyPr/>
          <a:lstStyle/>
          <a:p>
            <a:pPr algn="just" eaLnBrk="1" hangingPunct="1"/>
            <a:r>
              <a:rPr lang="bg-BG" altLang="bg-BG" dirty="0"/>
              <a:t>Определения на основните понятия</a:t>
            </a:r>
          </a:p>
          <a:p>
            <a:pPr algn="just" eaLnBrk="1" hangingPunct="1"/>
            <a:r>
              <a:rPr lang="bg-BG" altLang="bg-BG" dirty="0"/>
              <a:t>Патофизиология на септичния шок и свързаните с него синдроми</a:t>
            </a:r>
            <a:r>
              <a:rPr lang="en-US" altLang="bg-BG" dirty="0"/>
              <a:t>.</a:t>
            </a:r>
            <a:endParaRPr lang="bg-BG" altLang="bg-BG" dirty="0"/>
          </a:p>
          <a:p>
            <a:pPr algn="just" eaLnBrk="1" hangingPunct="1"/>
            <a:r>
              <a:rPr lang="bg-BG" altLang="bg-BG" dirty="0"/>
              <a:t>Клинична диагноза и диференциална диагноза на септичния шок</a:t>
            </a:r>
            <a:r>
              <a:rPr lang="en-US" altLang="bg-BG" dirty="0"/>
              <a:t>.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319165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687"/>
            <a:ext cx="81534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bg-BG" dirty="0"/>
              <a:t>Активатори</a:t>
            </a:r>
            <a:br>
              <a:rPr lang="bg-BG" dirty="0"/>
            </a:br>
            <a:r>
              <a:rPr lang="bg-BG" dirty="0"/>
              <a:t>и медиатори на септичния шок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96200" cy="3763963"/>
          </a:xfrm>
        </p:spPr>
        <p:txBody>
          <a:bodyPr/>
          <a:lstStyle/>
          <a:p>
            <a:pPr eaLnBrk="1" hangingPunct="1"/>
            <a:r>
              <a:rPr lang="bg-BG" altLang="bg-BG" dirty="0"/>
              <a:t>Бета-ендорфини</a:t>
            </a:r>
          </a:p>
          <a:p>
            <a:pPr eaLnBrk="1" hangingPunct="1"/>
            <a:r>
              <a:rPr lang="bg-BG" altLang="bg-BG" dirty="0"/>
              <a:t>Интерлевкин</a:t>
            </a:r>
            <a:r>
              <a:rPr lang="en-US" altLang="bg-BG" dirty="0"/>
              <a:t> I</a:t>
            </a:r>
          </a:p>
          <a:p>
            <a:pPr eaLnBrk="1" hangingPunct="1"/>
            <a:r>
              <a:rPr lang="en-US" altLang="bg-BG" dirty="0"/>
              <a:t>TNF</a:t>
            </a:r>
          </a:p>
          <a:p>
            <a:pPr eaLnBrk="1" hangingPunct="1"/>
            <a:r>
              <a:rPr lang="bg-BG" altLang="bg-BG" dirty="0"/>
              <a:t>Неутрофили</a:t>
            </a:r>
          </a:p>
          <a:p>
            <a:pPr eaLnBrk="1" hangingPunct="1"/>
            <a:r>
              <a:rPr lang="bg-BG" altLang="bg-BG" dirty="0"/>
              <a:t>Тромбоцит-активиращ фактор</a:t>
            </a:r>
            <a:endParaRPr lang="en-US" altLang="bg-BG" dirty="0"/>
          </a:p>
          <a:p>
            <a:pPr marL="0" indent="355600" algn="just">
              <a:buNone/>
            </a:pPr>
            <a:r>
              <a:rPr lang="bg-BG" altLang="bg-BG" dirty="0"/>
              <a:t>В зависимост от тяхната концентрация се развива и различната клинична симптоматика.</a:t>
            </a:r>
          </a:p>
        </p:txBody>
      </p:sp>
    </p:spTree>
    <p:extLst>
      <p:ext uri="{BB962C8B-B14F-4D97-AF65-F5344CB8AC3E}">
        <p14:creationId xmlns:p14="http://schemas.microsoft.com/office/powerpoint/2010/main" val="326879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 rot="-845449">
            <a:off x="2268538" y="2708275"/>
            <a:ext cx="3671887" cy="1511300"/>
          </a:xfrm>
          <a:prstGeom prst="curvedDownArrow">
            <a:avLst>
              <a:gd name="adj1" fmla="val 48592"/>
              <a:gd name="adj2" fmla="val 97185"/>
              <a:gd name="adj3" fmla="val 33333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bg-BG" altLang="bg-BG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 rot="20812058" flipH="1">
            <a:off x="2124075" y="4941888"/>
            <a:ext cx="4248150" cy="1165225"/>
          </a:xfrm>
          <a:prstGeom prst="curvedUpArrow">
            <a:avLst>
              <a:gd name="adj1" fmla="val 72916"/>
              <a:gd name="adj2" fmla="val 145831"/>
              <a:gd name="adj3" fmla="val 3333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bg-BG" altLang="bg-BG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3203575" y="4724400"/>
            <a:ext cx="2447925" cy="15128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 sz="240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bg-BG" sz="2400">
                <a:solidFill>
                  <a:srgbClr val="FFFF00"/>
                </a:solidFill>
              </a:rPr>
              <a:t>Хомеостаза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 rot="-824176">
            <a:off x="1187450" y="4581525"/>
            <a:ext cx="6480175" cy="1444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bg-BG" altLang="bg-BG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9750" y="4076700"/>
            <a:ext cx="2051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bg-BG" sz="2400" dirty="0">
                <a:solidFill>
                  <a:srgbClr val="FF0000"/>
                </a:solidFill>
              </a:rPr>
              <a:t>Коагулация</a:t>
            </a:r>
          </a:p>
          <a:p>
            <a:pPr eaLnBrk="1" hangingPunct="1"/>
            <a:r>
              <a:rPr lang="bg-BG" altLang="bg-BG" sz="2400" dirty="0">
                <a:solidFill>
                  <a:srgbClr val="FF0000"/>
                </a:solidFill>
              </a:rPr>
              <a:t>Възпаление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56325" y="2852738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bg-BG" sz="2400" dirty="0">
                <a:solidFill>
                  <a:srgbClr val="002060"/>
                </a:solidFill>
              </a:rPr>
              <a:t>Фибринолиза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107950" y="4076700"/>
            <a:ext cx="360363" cy="7207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bg-BG" altLang="bg-BG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8243888" y="2852738"/>
            <a:ext cx="341312" cy="503237"/>
          </a:xfrm>
          <a:prstGeom prst="downArrow">
            <a:avLst>
              <a:gd name="adj1" fmla="val 50000"/>
              <a:gd name="adj2" fmla="val 3686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bg-BG" altLang="bg-BG"/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/>
              <a:t>Патофизиология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79388" y="2093913"/>
            <a:ext cx="367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Char char="•"/>
            </a:pPr>
            <a:r>
              <a:rPr lang="bg-BG" altLang="bg-BG" dirty="0">
                <a:solidFill>
                  <a:srgbClr val="FF0000"/>
                </a:solidFill>
              </a:rPr>
              <a:t> Провъзпалителни медиатори</a:t>
            </a:r>
          </a:p>
          <a:p>
            <a:pPr eaLnBrk="1" hangingPunct="1">
              <a:buClr>
                <a:srgbClr val="FF0000"/>
              </a:buClr>
              <a:buFontTx/>
              <a:buChar char="•"/>
            </a:pPr>
            <a:r>
              <a:rPr lang="bg-BG" altLang="bg-BG" dirty="0">
                <a:solidFill>
                  <a:srgbClr val="FF0000"/>
                </a:solidFill>
              </a:rPr>
              <a:t> Експресия на тъканни фактори</a:t>
            </a:r>
          </a:p>
          <a:p>
            <a:pPr eaLnBrk="1" hangingPunct="1">
              <a:buClr>
                <a:srgbClr val="FF0000"/>
              </a:buClr>
              <a:buFontTx/>
              <a:buChar char="•"/>
            </a:pPr>
            <a:r>
              <a:rPr lang="bg-BG" altLang="bg-BG" dirty="0">
                <a:solidFill>
                  <a:srgbClr val="FF0000"/>
                </a:solidFill>
              </a:rPr>
              <a:t> Продукция на Тромбин</a:t>
            </a:r>
          </a:p>
          <a:p>
            <a:pPr eaLnBrk="1" hangingPunct="1">
              <a:buClr>
                <a:srgbClr val="FF0000"/>
              </a:buClr>
              <a:buFontTx/>
              <a:buChar char="•"/>
            </a:pPr>
            <a:r>
              <a:rPr lang="bg-BG" altLang="bg-BG" dirty="0">
                <a:solidFill>
                  <a:srgbClr val="FF0000"/>
                </a:solidFill>
              </a:rPr>
              <a:t> Ендотелиална травма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477000" y="4652963"/>
            <a:ext cx="24876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70C0"/>
              </a:buClr>
              <a:buFontTx/>
              <a:buChar char="•"/>
            </a:pPr>
            <a:r>
              <a:rPr lang="bg-BG" altLang="bg-BG" dirty="0"/>
              <a:t> </a:t>
            </a:r>
            <a:r>
              <a:rPr lang="bg-BG" altLang="bg-BG" dirty="0">
                <a:solidFill>
                  <a:schemeClr val="tx2">
                    <a:lumMod val="75000"/>
                  </a:schemeClr>
                </a:solidFill>
              </a:rPr>
              <a:t>Повишен </a:t>
            </a:r>
            <a:r>
              <a:rPr lang="en-US" altLang="bg-BG" dirty="0">
                <a:solidFill>
                  <a:schemeClr val="tx2">
                    <a:lumMod val="75000"/>
                  </a:schemeClr>
                </a:solidFill>
              </a:rPr>
              <a:t>PAI-1</a:t>
            </a:r>
          </a:p>
          <a:p>
            <a:pPr eaLnBrk="1" hangingPunct="1">
              <a:buClr>
                <a:srgbClr val="0070C0"/>
              </a:buClr>
              <a:buFontTx/>
              <a:buChar char="•"/>
            </a:pPr>
            <a:r>
              <a:rPr lang="bg-BG" altLang="bg-BG" dirty="0">
                <a:solidFill>
                  <a:schemeClr val="tx2">
                    <a:lumMod val="75000"/>
                  </a:schemeClr>
                </a:solidFill>
              </a:rPr>
              <a:t> Повишен ТА</a:t>
            </a:r>
            <a:r>
              <a:rPr lang="en-US" altLang="bg-BG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bg-BG" altLang="bg-BG" dirty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en-US" altLang="bg-BG" dirty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pPr eaLnBrk="1" hangingPunct="1">
              <a:buClr>
                <a:srgbClr val="0070C0"/>
              </a:buClr>
              <a:buFontTx/>
              <a:buChar char="•"/>
            </a:pPr>
            <a:r>
              <a:rPr lang="bg-BG" altLang="bg-BG" dirty="0">
                <a:solidFill>
                  <a:schemeClr val="tx2">
                    <a:lumMod val="75000"/>
                  </a:schemeClr>
                </a:solidFill>
              </a:rPr>
              <a:t> Намален Протеин С</a:t>
            </a:r>
          </a:p>
        </p:txBody>
      </p:sp>
    </p:spTree>
    <p:extLst>
      <p:ext uri="{BB962C8B-B14F-4D97-AF65-F5344CB8AC3E}">
        <p14:creationId xmlns:p14="http://schemas.microsoft.com/office/powerpoint/2010/main" val="3766846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Organization Chart 6"/>
          <p:cNvGrpSpPr>
            <a:grpSpLocks noChangeAspect="1"/>
          </p:cNvGrpSpPr>
          <p:nvPr/>
        </p:nvGrpSpPr>
        <p:grpSpPr bwMode="auto">
          <a:xfrm>
            <a:off x="0" y="19050"/>
            <a:ext cx="9144000" cy="6858000"/>
            <a:chOff x="0" y="0"/>
            <a:chExt cx="5760" cy="4320"/>
          </a:xfrm>
        </p:grpSpPr>
        <p:sp>
          <p:nvSpPr>
            <p:cNvPr id="26630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 sz="2000"/>
            </a:p>
          </p:txBody>
        </p:sp>
        <p:cxnSp>
          <p:nvCxnSpPr>
            <p:cNvPr id="26631" name="_s89092"/>
            <p:cNvCxnSpPr>
              <a:cxnSpLocks noChangeShapeType="1"/>
              <a:stCxn id="30" idx="0"/>
              <a:endCxn id="29" idx="2"/>
            </p:cNvCxnSpPr>
            <p:nvPr/>
          </p:nvCxnSpPr>
          <p:spPr bwMode="auto">
            <a:xfrm rot="5400000" flipH="1">
              <a:off x="4831" y="2794"/>
              <a:ext cx="362" cy="1"/>
            </a:xfrm>
            <a:prstGeom prst="bentConnector3">
              <a:avLst>
                <a:gd name="adj1" fmla="val 19889"/>
              </a:avLst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2" name="_s89093"/>
            <p:cNvCxnSpPr>
              <a:cxnSpLocks noChangeShapeType="1"/>
              <a:stCxn id="29" idx="0"/>
              <a:endCxn id="24" idx="2"/>
            </p:cNvCxnSpPr>
            <p:nvPr/>
          </p:nvCxnSpPr>
          <p:spPr bwMode="auto">
            <a:xfrm rot="5400000" flipH="1" flipV="1">
              <a:off x="4876" y="2025"/>
              <a:ext cx="271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3" name="_s89094"/>
            <p:cNvCxnSpPr>
              <a:cxnSpLocks noChangeShapeType="1"/>
              <a:stCxn id="28" idx="1"/>
              <a:endCxn id="22" idx="2"/>
            </p:cNvCxnSpPr>
            <p:nvPr/>
          </p:nvCxnSpPr>
          <p:spPr bwMode="auto">
            <a:xfrm rot="10800000">
              <a:off x="2133" y="1890"/>
              <a:ext cx="203" cy="474"/>
            </a:xfrm>
            <a:prstGeom prst="bentConnector2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26634" name="_s89095"/>
            <p:cNvCxnSpPr>
              <a:cxnSpLocks noChangeShapeType="1"/>
              <a:stCxn id="26652" idx="0"/>
              <a:endCxn id="26" idx="2"/>
            </p:cNvCxnSpPr>
            <p:nvPr/>
          </p:nvCxnSpPr>
          <p:spPr bwMode="auto">
            <a:xfrm rot="16200000" flipV="1">
              <a:off x="2736" y="3462"/>
              <a:ext cx="271" cy="30"/>
            </a:xfrm>
            <a:prstGeom prst="bentConnector3">
              <a:avLst>
                <a:gd name="adj1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26635" name="_s89096"/>
            <p:cNvCxnSpPr>
              <a:cxnSpLocks noChangeShapeType="1"/>
              <a:stCxn id="26" idx="1"/>
              <a:endCxn id="25" idx="2"/>
            </p:cNvCxnSpPr>
            <p:nvPr/>
          </p:nvCxnSpPr>
          <p:spPr bwMode="auto">
            <a:xfrm rot="10800000">
              <a:off x="794" y="2569"/>
              <a:ext cx="725" cy="590"/>
            </a:xfrm>
            <a:prstGeom prst="bentConnector2">
              <a:avLst/>
            </a:prstGeom>
            <a:noFill/>
            <a:ln w="28575">
              <a:solidFill>
                <a:schemeClr val="accent2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6" name="_s89097"/>
            <p:cNvCxnSpPr>
              <a:cxnSpLocks noChangeShapeType="1"/>
              <a:stCxn id="25" idx="0"/>
              <a:endCxn id="21" idx="2"/>
            </p:cNvCxnSpPr>
            <p:nvPr/>
          </p:nvCxnSpPr>
          <p:spPr bwMode="auto">
            <a:xfrm rot="5400000" flipH="1" flipV="1">
              <a:off x="658" y="2025"/>
              <a:ext cx="270" cy="1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7" name="_s89098"/>
            <p:cNvCxnSpPr>
              <a:cxnSpLocks noChangeShapeType="1"/>
              <a:stCxn id="24" idx="0"/>
              <a:endCxn id="20" idx="2"/>
            </p:cNvCxnSpPr>
            <p:nvPr/>
          </p:nvCxnSpPr>
          <p:spPr bwMode="auto">
            <a:xfrm rot="16200000" flipV="1">
              <a:off x="3858" y="373"/>
              <a:ext cx="177" cy="213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8" name="_s89099"/>
            <p:cNvCxnSpPr>
              <a:cxnSpLocks noChangeShapeType="1"/>
              <a:stCxn id="23" idx="0"/>
              <a:endCxn id="20" idx="2"/>
            </p:cNvCxnSpPr>
            <p:nvPr/>
          </p:nvCxnSpPr>
          <p:spPr bwMode="auto">
            <a:xfrm rot="16200000" flipV="1">
              <a:off x="3257" y="974"/>
              <a:ext cx="177" cy="929"/>
            </a:xfrm>
            <a:prstGeom prst="bentConnector3">
              <a:avLst>
                <a:gd name="adj1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26639" name="_s89100"/>
            <p:cNvCxnSpPr>
              <a:cxnSpLocks noChangeShapeType="1"/>
              <a:stCxn id="22" idx="0"/>
              <a:endCxn id="20" idx="2"/>
            </p:cNvCxnSpPr>
            <p:nvPr/>
          </p:nvCxnSpPr>
          <p:spPr bwMode="auto">
            <a:xfrm rot="5400000" flipH="1" flipV="1">
              <a:off x="2419" y="1064"/>
              <a:ext cx="175" cy="747"/>
            </a:xfrm>
            <a:prstGeom prst="bentConnector3">
              <a:avLst>
                <a:gd name="adj1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26640" name="_s89101"/>
            <p:cNvCxnSpPr>
              <a:cxnSpLocks noChangeShapeType="1"/>
              <a:stCxn id="21" idx="0"/>
              <a:endCxn id="20" idx="2"/>
            </p:cNvCxnSpPr>
            <p:nvPr/>
          </p:nvCxnSpPr>
          <p:spPr bwMode="auto">
            <a:xfrm rot="5400000" flipH="1" flipV="1">
              <a:off x="1749" y="395"/>
              <a:ext cx="177" cy="208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3333CC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1" name="_s89102"/>
            <p:cNvCxnSpPr>
              <a:cxnSpLocks noChangeShapeType="1"/>
              <a:stCxn id="20" idx="0"/>
              <a:endCxn id="19" idx="2"/>
            </p:cNvCxnSpPr>
            <p:nvPr/>
          </p:nvCxnSpPr>
          <p:spPr bwMode="auto">
            <a:xfrm flipV="1">
              <a:off x="2881" y="595"/>
              <a:ext cx="0" cy="338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26642" name="_s89103"/>
            <p:cNvCxnSpPr>
              <a:cxnSpLocks noChangeShapeType="1"/>
              <a:stCxn id="19" idx="1"/>
              <a:endCxn id="18" idx="3"/>
            </p:cNvCxnSpPr>
            <p:nvPr/>
          </p:nvCxnSpPr>
          <p:spPr bwMode="auto">
            <a:xfrm rot="10800000" flipH="1" flipV="1">
              <a:off x="1973" y="368"/>
              <a:ext cx="3580" cy="9"/>
            </a:xfrm>
            <a:prstGeom prst="bentConnector5">
              <a:avLst>
                <a:gd name="adj1" fmla="val -4022"/>
                <a:gd name="adj2" fmla="val 3905325"/>
                <a:gd name="adj3" fmla="val 10402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8" name="_s89104"/>
            <p:cNvSpPr>
              <a:spLocks noChangeArrowheads="1"/>
            </p:cNvSpPr>
            <p:nvPr/>
          </p:nvSpPr>
          <p:spPr bwMode="auto">
            <a:xfrm>
              <a:off x="4464" y="191"/>
              <a:ext cx="1089" cy="37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1382" tIns="40691" rIns="81382" bIns="40691"/>
            <a:lstStyle/>
            <a:p>
              <a:pPr algn="ctr">
                <a:defRPr/>
              </a:pPr>
              <a:r>
                <a:rPr lang="bg-BG" sz="2400" b="1" dirty="0"/>
                <a:t>ИНФЕКЦИЯ</a:t>
              </a:r>
            </a:p>
          </p:txBody>
        </p:sp>
        <p:sp>
          <p:nvSpPr>
            <p:cNvPr id="19" name="_s89105"/>
            <p:cNvSpPr>
              <a:spLocks noChangeArrowheads="1"/>
            </p:cNvSpPr>
            <p:nvPr/>
          </p:nvSpPr>
          <p:spPr bwMode="auto">
            <a:xfrm>
              <a:off x="1973" y="141"/>
              <a:ext cx="1815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1382" tIns="40691" rIns="81382" bIns="40691"/>
            <a:lstStyle/>
            <a:p>
              <a:pPr algn="ctr">
                <a:defRPr/>
              </a:pPr>
              <a:r>
                <a:rPr lang="bg-BG" b="1" dirty="0"/>
                <a:t>СИСТЕМЕН ИМУНЕН ОТГОВОР</a:t>
              </a:r>
            </a:p>
          </p:txBody>
        </p:sp>
        <p:sp>
          <p:nvSpPr>
            <p:cNvPr id="20" name="_s89106"/>
            <p:cNvSpPr>
              <a:spLocks noChangeArrowheads="1"/>
            </p:cNvSpPr>
            <p:nvPr/>
          </p:nvSpPr>
          <p:spPr bwMode="auto">
            <a:xfrm>
              <a:off x="1746" y="933"/>
              <a:ext cx="2269" cy="41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1382" tIns="40691" rIns="81382" bIns="40691"/>
            <a:lstStyle/>
            <a:p>
              <a:pPr algn="ctr">
                <a:defRPr/>
              </a:pPr>
              <a:r>
                <a:rPr lang="bg-BG" sz="1600" dirty="0"/>
                <a:t>ОСВОБОЖДАВАНЕ НА МЕДИАТОРИ ОТ </a:t>
              </a:r>
            </a:p>
            <a:p>
              <a:pPr algn="ctr">
                <a:defRPr/>
              </a:pPr>
              <a:r>
                <a:rPr lang="bg-BG" sz="1600" dirty="0"/>
                <a:t>ЛЕВКОЦИТИТЕ И СЪДОВИЯ ЕНДОТЕЛ</a:t>
              </a:r>
            </a:p>
          </p:txBody>
        </p:sp>
        <p:sp>
          <p:nvSpPr>
            <p:cNvPr id="21" name="_s89107"/>
            <p:cNvSpPr>
              <a:spLocks noChangeArrowheads="1"/>
            </p:cNvSpPr>
            <p:nvPr/>
          </p:nvSpPr>
          <p:spPr bwMode="auto">
            <a:xfrm>
              <a:off x="113" y="1527"/>
              <a:ext cx="1361" cy="3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400" dirty="0">
                  <a:solidFill>
                    <a:schemeClr val="bg1"/>
                  </a:solidFill>
                </a:rPr>
                <a:t>АКТИВИРАНЕ</a:t>
              </a:r>
            </a:p>
            <a:p>
              <a:pPr algn="ctr">
                <a:defRPr/>
              </a:pPr>
              <a:r>
                <a:rPr lang="bg-BG" sz="1400" dirty="0">
                  <a:solidFill>
                    <a:schemeClr val="bg1"/>
                  </a:solidFill>
                </a:rPr>
                <a:t>НА ВЪЗПАЛЕНИЕТО</a:t>
              </a:r>
            </a:p>
          </p:txBody>
        </p:sp>
        <p:sp>
          <p:nvSpPr>
            <p:cNvPr id="22" name="_s89108"/>
            <p:cNvSpPr>
              <a:spLocks noChangeArrowheads="1"/>
            </p:cNvSpPr>
            <p:nvPr/>
          </p:nvSpPr>
          <p:spPr bwMode="auto">
            <a:xfrm>
              <a:off x="1565" y="1525"/>
              <a:ext cx="1136" cy="365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400" dirty="0"/>
                <a:t>АКТИВИРАНЕ НА</a:t>
              </a:r>
            </a:p>
            <a:p>
              <a:pPr algn="ctr">
                <a:defRPr/>
              </a:pPr>
              <a:r>
                <a:rPr lang="bg-BG" sz="1400" dirty="0"/>
                <a:t>КОАГУЛАЦИЯТА</a:t>
              </a:r>
            </a:p>
          </p:txBody>
        </p:sp>
        <p:sp>
          <p:nvSpPr>
            <p:cNvPr id="23" name="_s89109"/>
            <p:cNvSpPr>
              <a:spLocks noChangeArrowheads="1"/>
            </p:cNvSpPr>
            <p:nvPr/>
          </p:nvSpPr>
          <p:spPr bwMode="auto">
            <a:xfrm>
              <a:off x="3198" y="1527"/>
              <a:ext cx="1224" cy="3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400" dirty="0"/>
                <a:t>ПОДТИСКАНЕ НА</a:t>
              </a:r>
            </a:p>
            <a:p>
              <a:pPr algn="ctr">
                <a:defRPr/>
              </a:pPr>
              <a:r>
                <a:rPr lang="bg-BG" sz="1400" dirty="0"/>
                <a:t>ФИБРИНОЛИЗАТА</a:t>
              </a:r>
            </a:p>
          </p:txBody>
        </p:sp>
        <p:sp>
          <p:nvSpPr>
            <p:cNvPr id="24" name="_s89110"/>
            <p:cNvSpPr>
              <a:spLocks noChangeArrowheads="1"/>
            </p:cNvSpPr>
            <p:nvPr/>
          </p:nvSpPr>
          <p:spPr bwMode="auto">
            <a:xfrm>
              <a:off x="4513" y="1527"/>
              <a:ext cx="998" cy="36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400" dirty="0"/>
                <a:t>УВРЕЖДАНЕ НА</a:t>
              </a:r>
            </a:p>
            <a:p>
              <a:pPr algn="ctr">
                <a:defRPr/>
              </a:pPr>
              <a:r>
                <a:rPr lang="bg-BG" sz="1400" dirty="0"/>
                <a:t>ЕНДОТЕЛА</a:t>
              </a:r>
            </a:p>
          </p:txBody>
        </p:sp>
        <p:sp>
          <p:nvSpPr>
            <p:cNvPr id="25" name="_s89111"/>
            <p:cNvSpPr>
              <a:spLocks noChangeArrowheads="1"/>
            </p:cNvSpPr>
            <p:nvPr/>
          </p:nvSpPr>
          <p:spPr bwMode="auto">
            <a:xfrm>
              <a:off x="113" y="2160"/>
              <a:ext cx="1361" cy="409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400" dirty="0">
                  <a:solidFill>
                    <a:schemeClr val="bg1"/>
                  </a:solidFill>
                </a:rPr>
                <a:t>НАРУШЕНА </a:t>
              </a:r>
            </a:p>
            <a:p>
              <a:pPr algn="ctr">
                <a:defRPr/>
              </a:pPr>
              <a:r>
                <a:rPr lang="bg-BG" sz="1400" dirty="0">
                  <a:solidFill>
                    <a:schemeClr val="bg1"/>
                  </a:solidFill>
                </a:rPr>
                <a:t>ТЪКАННА ПЕРФУЗИЯ</a:t>
              </a:r>
            </a:p>
          </p:txBody>
        </p:sp>
        <p:sp>
          <p:nvSpPr>
            <p:cNvPr id="26" name="_s89112"/>
            <p:cNvSpPr>
              <a:spLocks noChangeArrowheads="1"/>
            </p:cNvSpPr>
            <p:nvPr/>
          </p:nvSpPr>
          <p:spPr bwMode="auto">
            <a:xfrm>
              <a:off x="1519" y="2976"/>
              <a:ext cx="2676" cy="3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CC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 dirty="0">
                  <a:solidFill>
                    <a:schemeClr val="bg1"/>
                  </a:solidFill>
                </a:rPr>
                <a:t>СИСТЕМНА ОРГАННА ДИСФУНКЦИЯ</a:t>
              </a:r>
            </a:p>
          </p:txBody>
        </p:sp>
        <p:sp>
          <p:nvSpPr>
            <p:cNvPr id="26652" name="_s89113"/>
            <p:cNvSpPr>
              <a:spLocks noChangeArrowheads="1"/>
            </p:cNvSpPr>
            <p:nvPr/>
          </p:nvSpPr>
          <p:spPr bwMode="auto">
            <a:xfrm>
              <a:off x="2365" y="3612"/>
              <a:ext cx="1043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F00"/>
                </a:gs>
                <a:gs pos="5000">
                  <a:srgbClr val="F27300"/>
                </a:gs>
                <a:gs pos="12500">
                  <a:srgbClr val="8F0040"/>
                </a:gs>
                <a:gs pos="25000">
                  <a:srgbClr val="400040"/>
                </a:gs>
                <a:gs pos="39999">
                  <a:srgbClr val="000040"/>
                </a:gs>
                <a:gs pos="50000">
                  <a:srgbClr val="000000"/>
                </a:gs>
                <a:gs pos="60001">
                  <a:srgbClr val="000040"/>
                </a:gs>
                <a:gs pos="75000">
                  <a:srgbClr val="400040"/>
                </a:gs>
                <a:gs pos="87500">
                  <a:srgbClr val="8F0040"/>
                </a:gs>
                <a:gs pos="95000">
                  <a:srgbClr val="F27300"/>
                </a:gs>
                <a:gs pos="100000">
                  <a:srgbClr val="FFB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g-BG" altLang="bg-BG" sz="2000" b="1" dirty="0">
                  <a:solidFill>
                    <a:schemeClr val="bg1"/>
                  </a:solidFill>
                </a:rPr>
                <a:t>СМЪРТ</a:t>
              </a:r>
            </a:p>
          </p:txBody>
        </p:sp>
        <p:sp>
          <p:nvSpPr>
            <p:cNvPr id="28" name="_s89114"/>
            <p:cNvSpPr>
              <a:spLocks noChangeArrowheads="1"/>
            </p:cNvSpPr>
            <p:nvPr/>
          </p:nvSpPr>
          <p:spPr bwMode="auto">
            <a:xfrm>
              <a:off x="2336" y="2160"/>
              <a:ext cx="1046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400" dirty="0"/>
                <a:t>МИКРОТРОМБИ</a:t>
              </a:r>
            </a:p>
          </p:txBody>
        </p:sp>
        <p:sp>
          <p:nvSpPr>
            <p:cNvPr id="29" name="_s89115"/>
            <p:cNvSpPr>
              <a:spLocks noChangeArrowheads="1"/>
            </p:cNvSpPr>
            <p:nvPr/>
          </p:nvSpPr>
          <p:spPr bwMode="auto">
            <a:xfrm>
              <a:off x="4420" y="2161"/>
              <a:ext cx="1182" cy="45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400" dirty="0"/>
                <a:t>НАРУШЕНА СЪДОВА</a:t>
              </a:r>
            </a:p>
            <a:p>
              <a:pPr algn="ctr">
                <a:defRPr/>
              </a:pPr>
              <a:r>
                <a:rPr lang="bg-BG" sz="1400" dirty="0"/>
                <a:t>ПРОПУСКЛИВОСТ</a:t>
              </a:r>
            </a:p>
          </p:txBody>
        </p:sp>
        <p:sp>
          <p:nvSpPr>
            <p:cNvPr id="30" name="_s89116"/>
            <p:cNvSpPr>
              <a:spLocks noChangeArrowheads="1"/>
            </p:cNvSpPr>
            <p:nvPr/>
          </p:nvSpPr>
          <p:spPr bwMode="auto">
            <a:xfrm>
              <a:off x="4694" y="2976"/>
              <a:ext cx="635" cy="36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400" b="1" dirty="0"/>
                <a:t>ОТОЦИ</a:t>
              </a:r>
            </a:p>
          </p:txBody>
        </p:sp>
        <p:cxnSp>
          <p:nvCxnSpPr>
            <p:cNvPr id="26656" name="_s1030"/>
            <p:cNvCxnSpPr>
              <a:cxnSpLocks noChangeShapeType="1"/>
            </p:cNvCxnSpPr>
            <p:nvPr/>
          </p:nvCxnSpPr>
          <p:spPr bwMode="auto">
            <a:xfrm flipV="1">
              <a:off x="1474" y="1979"/>
              <a:ext cx="635" cy="386"/>
            </a:xfrm>
            <a:prstGeom prst="bentConnector3">
              <a:avLst>
                <a:gd name="adj1" fmla="val 4992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26657" name="_s1030"/>
            <p:cNvCxnSpPr>
              <a:cxnSpLocks noChangeShapeType="1"/>
            </p:cNvCxnSpPr>
            <p:nvPr/>
          </p:nvCxnSpPr>
          <p:spPr bwMode="auto">
            <a:xfrm rot="-5400000">
              <a:off x="2654" y="2771"/>
              <a:ext cx="408" cy="2"/>
            </a:xfrm>
            <a:prstGeom prst="bentConnector3">
              <a:avLst>
                <a:gd name="adj1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26658" name="_s1030"/>
            <p:cNvCxnSpPr>
              <a:cxnSpLocks noChangeShapeType="1"/>
            </p:cNvCxnSpPr>
            <p:nvPr/>
          </p:nvCxnSpPr>
          <p:spPr bwMode="auto">
            <a:xfrm flipV="1">
              <a:off x="3382" y="1797"/>
              <a:ext cx="428" cy="567"/>
            </a:xfrm>
            <a:prstGeom prst="bentConnector2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26659" name="_s1030"/>
            <p:cNvCxnSpPr>
              <a:cxnSpLocks noChangeShapeType="1"/>
            </p:cNvCxnSpPr>
            <p:nvPr/>
          </p:nvCxnSpPr>
          <p:spPr bwMode="auto">
            <a:xfrm rot="10800000" flipV="1">
              <a:off x="4195" y="3158"/>
              <a:ext cx="499" cy="1"/>
            </a:xfrm>
            <a:prstGeom prst="bentConnector3">
              <a:avLst>
                <a:gd name="adj1" fmla="val 49898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28" name="Down Arrow 37"/>
          <p:cNvSpPr>
            <a:spLocks noChangeArrowheads="1"/>
          </p:cNvSpPr>
          <p:nvPr/>
        </p:nvSpPr>
        <p:spPr bwMode="auto">
          <a:xfrm>
            <a:off x="4343400" y="1066800"/>
            <a:ext cx="500062" cy="35718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9CC00"/>
              </a:gs>
              <a:gs pos="100000">
                <a:srgbClr val="FFFF00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bg-BG" altLang="bg-BG"/>
          </a:p>
        </p:txBody>
      </p:sp>
      <p:sp>
        <p:nvSpPr>
          <p:cNvPr id="39" name="Plus 38"/>
          <p:cNvSpPr/>
          <p:nvPr/>
        </p:nvSpPr>
        <p:spPr bwMode="auto">
          <a:xfrm>
            <a:off x="6265069" y="334963"/>
            <a:ext cx="500063" cy="500062"/>
          </a:xfrm>
          <a:prstGeom prst="mathPlus">
            <a:avLst/>
          </a:prstGeom>
          <a:gradFill rotWithShape="1">
            <a:gsLst>
              <a:gs pos="0">
                <a:srgbClr val="99CC00"/>
              </a:gs>
              <a:gs pos="100000">
                <a:srgbClr val="FFFF00"/>
              </a:gs>
            </a:gsLst>
            <a:lin ang="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52" name="Down Arrow 37"/>
          <p:cNvSpPr>
            <a:spLocks noChangeArrowheads="1"/>
          </p:cNvSpPr>
          <p:nvPr/>
        </p:nvSpPr>
        <p:spPr bwMode="auto">
          <a:xfrm>
            <a:off x="4355994" y="5360193"/>
            <a:ext cx="500062" cy="35718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0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0480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896" y="32982"/>
            <a:ext cx="8153400" cy="1143000"/>
          </a:xfrm>
        </p:spPr>
        <p:txBody>
          <a:bodyPr/>
          <a:lstStyle/>
          <a:p>
            <a:pPr algn="r">
              <a:defRPr/>
            </a:pPr>
            <a:r>
              <a:rPr lang="bg-BG" dirty="0"/>
              <a:t>Отговорът</a:t>
            </a:r>
            <a:br>
              <a:rPr lang="bg-BG" dirty="0"/>
            </a:br>
            <a:r>
              <a:rPr lang="bg-BG" dirty="0"/>
              <a:t>на организма се определя от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117904" cy="38401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bg-BG" sz="3600" b="1" dirty="0">
                <a:solidFill>
                  <a:srgbClr val="FF0000"/>
                </a:solidFill>
              </a:rPr>
              <a:t>PIRO</a:t>
            </a:r>
            <a:endParaRPr lang="bg-BG" altLang="bg-BG" sz="36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bg-BG" b="1" dirty="0">
                <a:solidFill>
                  <a:srgbClr val="FF0000"/>
                </a:solidFill>
              </a:rPr>
              <a:t>P</a:t>
            </a:r>
            <a:r>
              <a:rPr lang="en-US" altLang="bg-BG" dirty="0"/>
              <a:t>redisposition: 	</a:t>
            </a:r>
            <a:r>
              <a:rPr lang="bg-BG" altLang="bg-BG" dirty="0"/>
              <a:t> Предразположеност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bg-BG" b="1" dirty="0">
                <a:solidFill>
                  <a:srgbClr val="FF0000"/>
                </a:solidFill>
              </a:rPr>
              <a:t>I</a:t>
            </a:r>
            <a:r>
              <a:rPr lang="en-US" altLang="bg-BG" dirty="0"/>
              <a:t>nsult: 		</a:t>
            </a:r>
            <a:r>
              <a:rPr lang="bg-BG" altLang="bg-BG" dirty="0"/>
              <a:t> Инфекция, Исхемия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bg-BG" b="1" dirty="0">
                <a:solidFill>
                  <a:srgbClr val="FF0000"/>
                </a:solidFill>
              </a:rPr>
              <a:t>R</a:t>
            </a:r>
            <a:r>
              <a:rPr lang="en-US" altLang="bg-BG" dirty="0"/>
              <a:t>esponse:		</a:t>
            </a:r>
            <a:r>
              <a:rPr lang="bg-BG" altLang="bg-BG" dirty="0"/>
              <a:t> Физиология, Медиатори, Маркери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bg-BG" b="1" dirty="0">
                <a:solidFill>
                  <a:srgbClr val="FF0000"/>
                </a:solidFill>
              </a:rPr>
              <a:t>O</a:t>
            </a:r>
            <a:r>
              <a:rPr lang="en-US" altLang="bg-BG" dirty="0"/>
              <a:t>rgan Dysfunction: </a:t>
            </a:r>
            <a:r>
              <a:rPr lang="bg-BG" altLang="bg-BG" dirty="0"/>
              <a:t>Органна дисфункция/недостатъчност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936135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687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bg-BG" dirty="0"/>
              <a:t>Обща симптоматика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3763963"/>
          </a:xfrm>
        </p:spPr>
        <p:txBody>
          <a:bodyPr>
            <a:normAutofit/>
          </a:bodyPr>
          <a:lstStyle/>
          <a:p>
            <a:r>
              <a:rPr lang="bg-BG" altLang="bg-BG" dirty="0"/>
              <a:t>Грипоподобен синдром:</a:t>
            </a:r>
          </a:p>
          <a:p>
            <a:pPr marL="723900" lvl="1" indent="-368300"/>
            <a:r>
              <a:rPr lang="bg-BG" altLang="bg-BG" b="1" dirty="0">
                <a:solidFill>
                  <a:srgbClr val="FF0000"/>
                </a:solidFill>
              </a:rPr>
              <a:t>С</a:t>
            </a:r>
            <a:r>
              <a:rPr lang="bg-BG" altLang="bg-BG" dirty="0"/>
              <a:t>тудени тръпки, фебрилитет, разтрисане</a:t>
            </a:r>
          </a:p>
          <a:p>
            <a:pPr marL="723900" lvl="1" indent="-368300"/>
            <a:r>
              <a:rPr lang="bg-BG" altLang="bg-BG" b="1" dirty="0">
                <a:solidFill>
                  <a:srgbClr val="FF0000"/>
                </a:solidFill>
              </a:rPr>
              <a:t>Е</a:t>
            </a:r>
            <a:r>
              <a:rPr lang="bg-BG" altLang="bg-BG" dirty="0"/>
              <a:t>кстремни болки, обща отпадналост</a:t>
            </a:r>
          </a:p>
          <a:p>
            <a:pPr marL="723900" lvl="1" indent="-368300"/>
            <a:r>
              <a:rPr lang="bg-BG" altLang="bg-BG" b="1" dirty="0">
                <a:solidFill>
                  <a:srgbClr val="FF0000"/>
                </a:solidFill>
              </a:rPr>
              <a:t>П</a:t>
            </a:r>
            <a:r>
              <a:rPr lang="bg-BG" altLang="bg-BG" dirty="0"/>
              <a:t>ромени по кожата – бледа или петниста</a:t>
            </a:r>
          </a:p>
          <a:p>
            <a:pPr marL="723900" lvl="1" indent="-368300"/>
            <a:r>
              <a:rPr lang="bg-BG" altLang="bg-BG" b="1" dirty="0">
                <a:solidFill>
                  <a:srgbClr val="FF0000"/>
                </a:solidFill>
              </a:rPr>
              <a:t>С</a:t>
            </a:r>
            <a:r>
              <a:rPr lang="bg-BG" altLang="bg-BG" dirty="0"/>
              <a:t>ънливост, раздразнителност или летаргия</a:t>
            </a:r>
          </a:p>
          <a:p>
            <a:pPr marL="723900" lvl="1" indent="-368300"/>
            <a:r>
              <a:rPr lang="bg-BG" altLang="bg-BG" dirty="0"/>
              <a:t>Пациентът „чувства, че ще умре всеки миг“</a:t>
            </a:r>
          </a:p>
          <a:p>
            <a:pPr marL="723900" lvl="1" indent="-368300"/>
            <a:r>
              <a:rPr lang="bg-BG" altLang="bg-BG" dirty="0"/>
              <a:t>Затруднено дишане</a:t>
            </a:r>
          </a:p>
          <a:p>
            <a:r>
              <a:rPr lang="bg-BG" altLang="bg-BG" dirty="0"/>
              <a:t>Огнището на инфекция не е изявено</a:t>
            </a:r>
            <a:r>
              <a:rPr lang="en-US" altLang="bg-BG" dirty="0"/>
              <a:t>.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166647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bg-BG" dirty="0"/>
              <a:t>Сърдечносъдова система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4648201"/>
          </a:xfrm>
        </p:spPr>
        <p:txBody>
          <a:bodyPr/>
          <a:lstStyle/>
          <a:p>
            <a:r>
              <a:rPr lang="bg-BG" altLang="bg-BG" dirty="0"/>
              <a:t>Тахикардията е най-ранния белег!</a:t>
            </a:r>
            <a:endParaRPr lang="en-US" altLang="bg-BG" dirty="0"/>
          </a:p>
          <a:p>
            <a:r>
              <a:rPr lang="bg-BG" altLang="bg-BG" dirty="0"/>
              <a:t>Вазодилатация и хипотензия – САКН под 90 </a:t>
            </a:r>
            <a:r>
              <a:rPr lang="en-US" altLang="bg-BG" dirty="0"/>
              <a:t>mmHg</a:t>
            </a:r>
            <a:r>
              <a:rPr lang="bg-BG" altLang="bg-BG" dirty="0"/>
              <a:t>.</a:t>
            </a:r>
          </a:p>
          <a:p>
            <a:r>
              <a:rPr lang="bg-BG" altLang="bg-BG" dirty="0"/>
              <a:t>Повишен МОС (хипердинамична фаза)</a:t>
            </a:r>
          </a:p>
          <a:p>
            <a:r>
              <a:rPr lang="bg-BG" altLang="bg-BG" dirty="0"/>
              <a:t>Понижен МОС (хиподинамична фаза)</a:t>
            </a:r>
          </a:p>
          <a:p>
            <a:r>
              <a:rPr lang="bg-BG" altLang="bg-BG" dirty="0"/>
              <a:t>Камерна дилатация и намалена фракция на изгонване.</a:t>
            </a:r>
          </a:p>
          <a:p>
            <a:r>
              <a:rPr lang="bg-BG" altLang="bg-BG" dirty="0"/>
              <a:t>Нарушен симпатикусов отговор</a:t>
            </a:r>
          </a:p>
          <a:p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22115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066800"/>
          </a:xfrm>
        </p:spPr>
        <p:txBody>
          <a:bodyPr/>
          <a:lstStyle/>
          <a:p>
            <a:pPr>
              <a:defRPr/>
            </a:pPr>
            <a:r>
              <a:rPr lang="bg-BG" dirty="0"/>
              <a:t>Сърдечносъдова система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0600" y="1600200"/>
            <a:ext cx="7867650" cy="37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bg-BG" dirty="0"/>
              <a:t>Хиповолемия – абсолютна и относителна.</a:t>
            </a:r>
          </a:p>
          <a:p>
            <a:pPr algn="just"/>
            <a:r>
              <a:rPr lang="bg-BG" dirty="0"/>
              <a:t>Преднатоварването на камерите е в зависимост от фазата и обема на циркулиращите течности.</a:t>
            </a:r>
          </a:p>
          <a:p>
            <a:r>
              <a:rPr lang="bg-BG" dirty="0"/>
              <a:t>Нарушена тъканна перфузия на всички тъкани и органи.</a:t>
            </a:r>
          </a:p>
          <a:p>
            <a:r>
              <a:rPr lang="bg-BG" dirty="0"/>
              <a:t>Нарушена екстракция на кислород от тъканите.</a:t>
            </a:r>
          </a:p>
        </p:txBody>
      </p:sp>
    </p:spTree>
    <p:extLst>
      <p:ext uri="{BB962C8B-B14F-4D97-AF65-F5344CB8AC3E}">
        <p14:creationId xmlns:p14="http://schemas.microsoft.com/office/powerpoint/2010/main" val="4117404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Сърдечносъдова система</a:t>
            </a: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7391400" cy="5042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8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Organization Chart 2"/>
          <p:cNvGrpSpPr>
            <a:grpSpLocks noChangeAspect="1"/>
          </p:cNvGrpSpPr>
          <p:nvPr/>
        </p:nvGrpSpPr>
        <p:grpSpPr bwMode="auto">
          <a:xfrm>
            <a:off x="107950" y="0"/>
            <a:ext cx="9144000" cy="6669088"/>
            <a:chOff x="0" y="0"/>
            <a:chExt cx="5760" cy="4320"/>
          </a:xfrm>
        </p:grpSpPr>
        <p:cxnSp>
          <p:nvCxnSpPr>
            <p:cNvPr id="25604" name="_s88068"/>
            <p:cNvCxnSpPr>
              <a:cxnSpLocks noChangeShapeType="1"/>
              <a:stCxn id="28" idx="3"/>
              <a:endCxn id="18" idx="3"/>
            </p:cNvCxnSpPr>
            <p:nvPr/>
          </p:nvCxnSpPr>
          <p:spPr bwMode="auto">
            <a:xfrm flipV="1">
              <a:off x="5215" y="936"/>
              <a:ext cx="1" cy="544"/>
            </a:xfrm>
            <a:prstGeom prst="bentConnector3">
              <a:avLst>
                <a:gd name="adj1" fmla="val 25800009"/>
              </a:avLst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5" name="_s88069"/>
            <p:cNvCxnSpPr>
              <a:cxnSpLocks noChangeShapeType="1"/>
              <a:stCxn id="27" idx="1"/>
              <a:endCxn id="21" idx="1"/>
            </p:cNvCxnSpPr>
            <p:nvPr/>
          </p:nvCxnSpPr>
          <p:spPr bwMode="auto">
            <a:xfrm rot="10800000">
              <a:off x="3266" y="2568"/>
              <a:ext cx="45" cy="545"/>
            </a:xfrm>
            <a:prstGeom prst="bentConnector3">
              <a:avLst>
                <a:gd name="adj1" fmla="val 526667"/>
              </a:avLst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6" name="_s88070"/>
            <p:cNvCxnSpPr>
              <a:cxnSpLocks noChangeShapeType="1"/>
              <a:stCxn id="26" idx="1"/>
              <a:endCxn id="28" idx="1"/>
            </p:cNvCxnSpPr>
            <p:nvPr/>
          </p:nvCxnSpPr>
          <p:spPr bwMode="auto">
            <a:xfrm rot="10800000">
              <a:off x="3220" y="1480"/>
              <a:ext cx="46" cy="521"/>
            </a:xfrm>
            <a:prstGeom prst="bentConnector3">
              <a:avLst>
                <a:gd name="adj1" fmla="val 454347"/>
              </a:avLst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7" name="_s88071"/>
            <p:cNvCxnSpPr>
              <a:cxnSpLocks noChangeShapeType="1"/>
              <a:stCxn id="25" idx="0"/>
              <a:endCxn id="24" idx="2"/>
            </p:cNvCxnSpPr>
            <p:nvPr/>
          </p:nvCxnSpPr>
          <p:spPr bwMode="auto">
            <a:xfrm rot="-5400000">
              <a:off x="1112" y="2545"/>
              <a:ext cx="227" cy="1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8" name="_s88072"/>
            <p:cNvCxnSpPr>
              <a:cxnSpLocks noChangeShapeType="1"/>
              <a:stCxn id="24" idx="1"/>
              <a:endCxn id="19" idx="1"/>
            </p:cNvCxnSpPr>
            <p:nvPr/>
          </p:nvCxnSpPr>
          <p:spPr bwMode="auto">
            <a:xfrm rot="10800000" flipH="1">
              <a:off x="317" y="1549"/>
              <a:ext cx="46" cy="657"/>
            </a:xfrm>
            <a:prstGeom prst="bentConnector3">
              <a:avLst>
                <a:gd name="adj1" fmla="val -265218"/>
              </a:avLst>
            </a:prstGeom>
            <a:noFill/>
            <a:ln w="28575">
              <a:solidFill>
                <a:schemeClr val="accent2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9" name="_s88073"/>
            <p:cNvCxnSpPr>
              <a:cxnSpLocks noChangeShapeType="1"/>
              <a:stCxn id="18" idx="0"/>
              <a:endCxn id="16" idx="2"/>
            </p:cNvCxnSpPr>
            <p:nvPr/>
          </p:nvCxnSpPr>
          <p:spPr bwMode="auto">
            <a:xfrm rot="5400000" flipH="1">
              <a:off x="3385" y="-79"/>
              <a:ext cx="181" cy="1485"/>
            </a:xfrm>
            <a:prstGeom prst="bentConnector3">
              <a:avLst>
                <a:gd name="adj1" fmla="val 39778"/>
              </a:avLst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0" name="_s88074"/>
            <p:cNvCxnSpPr>
              <a:cxnSpLocks noChangeShapeType="1"/>
              <a:stCxn id="17" idx="0"/>
              <a:endCxn id="16" idx="2"/>
            </p:cNvCxnSpPr>
            <p:nvPr/>
          </p:nvCxnSpPr>
          <p:spPr bwMode="auto">
            <a:xfrm rot="-5400000">
              <a:off x="1899" y="-79"/>
              <a:ext cx="181" cy="1486"/>
            </a:xfrm>
            <a:prstGeom prst="bentConnector3">
              <a:avLst>
                <a:gd name="adj1" fmla="val 39778"/>
              </a:avLst>
            </a:prstGeom>
            <a:noFill/>
            <a:ln w="28575">
              <a:solidFill>
                <a:schemeClr val="accent2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1" name="_s88075"/>
            <p:cNvCxnSpPr>
              <a:cxnSpLocks noChangeShapeType="1"/>
              <a:stCxn id="22" idx="3"/>
              <a:endCxn id="27" idx="3"/>
            </p:cNvCxnSpPr>
            <p:nvPr/>
          </p:nvCxnSpPr>
          <p:spPr bwMode="auto">
            <a:xfrm flipH="1" flipV="1">
              <a:off x="5306" y="3113"/>
              <a:ext cx="23" cy="590"/>
            </a:xfrm>
            <a:prstGeom prst="bentConnector3">
              <a:avLst>
                <a:gd name="adj1" fmla="val -626088"/>
              </a:avLst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2" name="_s88076"/>
            <p:cNvCxnSpPr>
              <a:cxnSpLocks noChangeShapeType="1"/>
              <a:stCxn id="21" idx="3"/>
              <a:endCxn id="26" idx="3"/>
            </p:cNvCxnSpPr>
            <p:nvPr/>
          </p:nvCxnSpPr>
          <p:spPr bwMode="auto">
            <a:xfrm flipH="1" flipV="1">
              <a:off x="5261" y="2001"/>
              <a:ext cx="1" cy="567"/>
            </a:xfrm>
            <a:prstGeom prst="bentConnector3">
              <a:avLst>
                <a:gd name="adj1" fmla="val -27800009"/>
              </a:avLst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3" name="_s88077"/>
            <p:cNvCxnSpPr>
              <a:cxnSpLocks noChangeShapeType="1"/>
              <a:stCxn id="20" idx="1"/>
              <a:endCxn id="25" idx="2"/>
            </p:cNvCxnSpPr>
            <p:nvPr/>
          </p:nvCxnSpPr>
          <p:spPr bwMode="auto">
            <a:xfrm rot="10800000">
              <a:off x="1225" y="3022"/>
              <a:ext cx="317" cy="680"/>
            </a:xfrm>
            <a:prstGeom prst="bentConnector2">
              <a:avLst/>
            </a:prstGeom>
            <a:noFill/>
            <a:ln w="28575">
              <a:solidFill>
                <a:schemeClr val="accent2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4" name="_s88078"/>
            <p:cNvCxnSpPr>
              <a:cxnSpLocks noChangeShapeType="1"/>
              <a:stCxn id="19" idx="0"/>
              <a:endCxn id="17" idx="2"/>
            </p:cNvCxnSpPr>
            <p:nvPr/>
          </p:nvCxnSpPr>
          <p:spPr bwMode="auto">
            <a:xfrm rot="5400000" flipH="1">
              <a:off x="1157" y="1252"/>
              <a:ext cx="182" cy="1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chemeClr val="accent2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_s88079"/>
            <p:cNvSpPr>
              <a:spLocks noChangeArrowheads="1"/>
            </p:cNvSpPr>
            <p:nvPr/>
          </p:nvSpPr>
          <p:spPr bwMode="auto">
            <a:xfrm>
              <a:off x="2222" y="210"/>
              <a:ext cx="1021" cy="3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 dirty="0"/>
                <a:t>СЕПСИС</a:t>
              </a:r>
            </a:p>
          </p:txBody>
        </p:sp>
        <p:sp>
          <p:nvSpPr>
            <p:cNvPr id="17" name="_s88080"/>
            <p:cNvSpPr>
              <a:spLocks noChangeArrowheads="1"/>
            </p:cNvSpPr>
            <p:nvPr/>
          </p:nvSpPr>
          <p:spPr bwMode="auto">
            <a:xfrm>
              <a:off x="272" y="754"/>
              <a:ext cx="1950" cy="40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 dirty="0">
                  <a:solidFill>
                    <a:schemeClr val="bg1"/>
                  </a:solidFill>
                </a:rPr>
                <a:t>ЕНДОГЕННИ МЕДИАТОРИ</a:t>
              </a:r>
            </a:p>
          </p:txBody>
        </p:sp>
        <p:sp>
          <p:nvSpPr>
            <p:cNvPr id="18" name="_s88081"/>
            <p:cNvSpPr>
              <a:spLocks noChangeArrowheads="1"/>
            </p:cNvSpPr>
            <p:nvPr/>
          </p:nvSpPr>
          <p:spPr bwMode="auto">
            <a:xfrm>
              <a:off x="3220" y="754"/>
              <a:ext cx="1995" cy="36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 dirty="0">
                  <a:solidFill>
                    <a:schemeClr val="bg1"/>
                  </a:solidFill>
                </a:rPr>
                <a:t>ЕКЗОГЕННИ МЕДИАТОРИ</a:t>
              </a:r>
            </a:p>
          </p:txBody>
        </p:sp>
        <p:sp>
          <p:nvSpPr>
            <p:cNvPr id="19" name="_s88082"/>
            <p:cNvSpPr>
              <a:spLocks noChangeArrowheads="1"/>
            </p:cNvSpPr>
            <p:nvPr/>
          </p:nvSpPr>
          <p:spPr bwMode="auto">
            <a:xfrm>
              <a:off x="363" y="1344"/>
              <a:ext cx="1769" cy="409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 dirty="0">
                  <a:solidFill>
                    <a:schemeClr val="bg1"/>
                  </a:solidFill>
                </a:rPr>
                <a:t>МИОКАРД</a:t>
              </a:r>
            </a:p>
          </p:txBody>
        </p:sp>
        <p:sp>
          <p:nvSpPr>
            <p:cNvPr id="20" name="_s88083"/>
            <p:cNvSpPr>
              <a:spLocks noChangeArrowheads="1"/>
            </p:cNvSpPr>
            <p:nvPr/>
          </p:nvSpPr>
          <p:spPr bwMode="auto">
            <a:xfrm>
              <a:off x="1542" y="3430"/>
              <a:ext cx="2676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CC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500" b="1" dirty="0">
                  <a:solidFill>
                    <a:schemeClr val="bg1"/>
                  </a:solidFill>
                </a:rPr>
                <a:t>СЪРДЕЧНОСЪДОВА НЕДОСТАТЪЧНОСТ</a:t>
              </a:r>
            </a:p>
          </p:txBody>
        </p:sp>
        <p:sp>
          <p:nvSpPr>
            <p:cNvPr id="21" name="_s88084"/>
            <p:cNvSpPr>
              <a:spLocks noChangeArrowheads="1"/>
            </p:cNvSpPr>
            <p:nvPr/>
          </p:nvSpPr>
          <p:spPr bwMode="auto">
            <a:xfrm>
              <a:off x="3266" y="2341"/>
              <a:ext cx="1996" cy="44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 dirty="0">
                  <a:solidFill>
                    <a:schemeClr val="bg1"/>
                  </a:solidFill>
                </a:rPr>
                <a:t>НАРУШЕНА СЪДОВА</a:t>
              </a:r>
            </a:p>
            <a:p>
              <a:pPr algn="ctr">
                <a:defRPr/>
              </a:pPr>
              <a:r>
                <a:rPr lang="bg-BG" sz="1600" b="1" dirty="0">
                  <a:solidFill>
                    <a:schemeClr val="bg1"/>
                  </a:solidFill>
                </a:rPr>
                <a:t>ПРОПУСКЛИВОСТ</a:t>
              </a:r>
            </a:p>
          </p:txBody>
        </p:sp>
        <p:sp>
          <p:nvSpPr>
            <p:cNvPr id="22" name="_s88085"/>
            <p:cNvSpPr>
              <a:spLocks noChangeArrowheads="1"/>
            </p:cNvSpPr>
            <p:nvPr/>
          </p:nvSpPr>
          <p:spPr bwMode="auto">
            <a:xfrm>
              <a:off x="4400" y="3521"/>
              <a:ext cx="929" cy="36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>
                  <a:solidFill>
                    <a:schemeClr val="bg1"/>
                  </a:solidFill>
                </a:rPr>
                <a:t>НАРУШЕН</a:t>
              </a:r>
            </a:p>
            <a:p>
              <a:pPr algn="ctr">
                <a:defRPr/>
              </a:pPr>
              <a:r>
                <a:rPr lang="bg-BG" sz="1600" b="1">
                  <a:solidFill>
                    <a:schemeClr val="bg1"/>
                  </a:solidFill>
                </a:rPr>
                <a:t>КРЪВОТОК</a:t>
              </a:r>
            </a:p>
          </p:txBody>
        </p:sp>
        <p:cxnSp>
          <p:nvCxnSpPr>
            <p:cNvPr id="25622" name="_s1030"/>
            <p:cNvCxnSpPr>
              <a:cxnSpLocks noChangeShapeType="1"/>
            </p:cNvCxnSpPr>
            <p:nvPr/>
          </p:nvCxnSpPr>
          <p:spPr bwMode="auto">
            <a:xfrm rot="10800000">
              <a:off x="4218" y="3703"/>
              <a:ext cx="182" cy="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_s88087"/>
            <p:cNvSpPr>
              <a:spLocks noChangeArrowheads="1"/>
            </p:cNvSpPr>
            <p:nvPr/>
          </p:nvSpPr>
          <p:spPr bwMode="auto">
            <a:xfrm>
              <a:off x="317" y="1979"/>
              <a:ext cx="1815" cy="453"/>
            </a:xfrm>
            <a:prstGeom prst="roundRect">
              <a:avLst>
                <a:gd name="adj" fmla="val 11894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 dirty="0">
                  <a:solidFill>
                    <a:schemeClr val="bg1"/>
                  </a:solidFill>
                </a:rPr>
                <a:t>ПОДТИСКАНЕ НА </a:t>
              </a:r>
            </a:p>
            <a:p>
              <a:pPr algn="ctr">
                <a:defRPr/>
              </a:pPr>
              <a:r>
                <a:rPr lang="bg-BG" sz="1600" b="1" dirty="0">
                  <a:solidFill>
                    <a:schemeClr val="bg1"/>
                  </a:solidFill>
                </a:rPr>
                <a:t>ПОМПЕНАТА ФУНКЦИЯ</a:t>
              </a:r>
            </a:p>
          </p:txBody>
        </p:sp>
        <p:sp>
          <p:nvSpPr>
            <p:cNvPr id="25" name="_s88088"/>
            <p:cNvSpPr>
              <a:spLocks noChangeArrowheads="1"/>
            </p:cNvSpPr>
            <p:nvPr/>
          </p:nvSpPr>
          <p:spPr bwMode="auto">
            <a:xfrm>
              <a:off x="363" y="2659"/>
              <a:ext cx="1723" cy="3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>
                  <a:solidFill>
                    <a:schemeClr val="bg1"/>
                  </a:solidFill>
                </a:rPr>
                <a:t>КАМЕРНА ДИЛАТАЦИЯ</a:t>
              </a:r>
            </a:p>
          </p:txBody>
        </p:sp>
        <p:sp>
          <p:nvSpPr>
            <p:cNvPr id="26" name="_s88089"/>
            <p:cNvSpPr>
              <a:spLocks noChangeArrowheads="1"/>
            </p:cNvSpPr>
            <p:nvPr/>
          </p:nvSpPr>
          <p:spPr bwMode="auto">
            <a:xfrm>
              <a:off x="3266" y="1796"/>
              <a:ext cx="1995" cy="4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>
                  <a:solidFill>
                    <a:schemeClr val="bg1"/>
                  </a:solidFill>
                </a:rPr>
                <a:t>ПЕРИФЕРНА</a:t>
              </a:r>
            </a:p>
            <a:p>
              <a:pPr algn="ctr">
                <a:defRPr/>
              </a:pPr>
              <a:r>
                <a:rPr lang="bg-BG" sz="1600" b="1">
                  <a:solidFill>
                    <a:schemeClr val="bg1"/>
                  </a:solidFill>
                </a:rPr>
                <a:t>ВАЗОДИЛАТАЦИЯ</a:t>
              </a:r>
            </a:p>
          </p:txBody>
        </p:sp>
        <p:sp>
          <p:nvSpPr>
            <p:cNvPr id="27" name="_s88090"/>
            <p:cNvSpPr>
              <a:spLocks noChangeArrowheads="1"/>
            </p:cNvSpPr>
            <p:nvPr/>
          </p:nvSpPr>
          <p:spPr bwMode="auto">
            <a:xfrm>
              <a:off x="3311" y="2887"/>
              <a:ext cx="1995" cy="45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 dirty="0">
                  <a:solidFill>
                    <a:schemeClr val="bg1"/>
                  </a:solidFill>
                </a:rPr>
                <a:t>АБСОЛЮТНА И</a:t>
              </a:r>
            </a:p>
            <a:p>
              <a:pPr algn="ctr">
                <a:defRPr/>
              </a:pPr>
              <a:r>
                <a:rPr lang="bg-BG" sz="1530" b="1" dirty="0">
                  <a:solidFill>
                    <a:schemeClr val="bg1"/>
                  </a:solidFill>
                </a:rPr>
                <a:t>ОТНОСИТЕЛНА ХИПОВОЛЕМИЯ</a:t>
              </a:r>
            </a:p>
          </p:txBody>
        </p:sp>
        <p:sp>
          <p:nvSpPr>
            <p:cNvPr id="28" name="_s88091"/>
            <p:cNvSpPr>
              <a:spLocks noChangeArrowheads="1"/>
            </p:cNvSpPr>
            <p:nvPr/>
          </p:nvSpPr>
          <p:spPr bwMode="auto">
            <a:xfrm>
              <a:off x="3220" y="1253"/>
              <a:ext cx="1995" cy="45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bg-BG" sz="1600" b="1" dirty="0">
                  <a:solidFill>
                    <a:schemeClr val="bg1"/>
                  </a:solidFill>
                </a:rPr>
                <a:t>БЕЛОДРОБНА</a:t>
              </a:r>
            </a:p>
            <a:p>
              <a:pPr algn="ctr">
                <a:defRPr/>
              </a:pPr>
              <a:r>
                <a:rPr lang="bg-BG" sz="1600" b="1" dirty="0">
                  <a:solidFill>
                    <a:schemeClr val="bg1"/>
                  </a:solidFill>
                </a:rPr>
                <a:t>ВАЗОКОНСТРИКЦИЯ</a:t>
              </a:r>
            </a:p>
          </p:txBody>
        </p:sp>
        <p:cxnSp>
          <p:nvCxnSpPr>
            <p:cNvPr id="25628" name="_s1030"/>
            <p:cNvCxnSpPr>
              <a:cxnSpLocks noChangeShapeType="1"/>
            </p:cNvCxnSpPr>
            <p:nvPr/>
          </p:nvCxnSpPr>
          <p:spPr bwMode="auto">
            <a:xfrm flipV="1">
              <a:off x="2132" y="1480"/>
              <a:ext cx="952" cy="726"/>
            </a:xfrm>
            <a:prstGeom prst="bentConnector3">
              <a:avLst>
                <a:gd name="adj1" fmla="val 49894"/>
              </a:avLst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9" name="_s1030"/>
            <p:cNvCxnSpPr>
              <a:cxnSpLocks noChangeShapeType="1"/>
            </p:cNvCxnSpPr>
            <p:nvPr/>
          </p:nvCxnSpPr>
          <p:spPr bwMode="auto">
            <a:xfrm flipV="1">
              <a:off x="2086" y="2205"/>
              <a:ext cx="363" cy="636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34850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bg-BG" dirty="0"/>
              <a:t>Дихателна система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5149" y="1600200"/>
            <a:ext cx="7848600" cy="37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just"/>
            <a:r>
              <a:rPr lang="bg-BG" dirty="0"/>
              <a:t>Тахипнея и хипервентилация, водещи до респираторна алкалоза.</a:t>
            </a:r>
          </a:p>
          <a:p>
            <a:pPr algn="just"/>
            <a:r>
              <a:rPr lang="bg-BG" dirty="0"/>
              <a:t>Белодробна хипертензия и нарушена пропускливост на съдовете – </a:t>
            </a:r>
            <a:r>
              <a:rPr lang="en-US" dirty="0"/>
              <a:t>ARDS</a:t>
            </a:r>
            <a:r>
              <a:rPr lang="bg-BG" dirty="0"/>
              <a:t>.</a:t>
            </a:r>
          </a:p>
          <a:p>
            <a:r>
              <a:rPr lang="bg-BG" dirty="0"/>
              <a:t>Хипоксемия</a:t>
            </a:r>
          </a:p>
          <a:p>
            <a:pPr algn="just"/>
            <a:r>
              <a:rPr lang="bg-BG" dirty="0"/>
              <a:t>Нарушена белодробна разтегливост и повишена дихателна работа.</a:t>
            </a:r>
          </a:p>
          <a:p>
            <a:r>
              <a:rPr lang="bg-BG" dirty="0"/>
              <a:t>Умора на дихателната мускулатура.</a:t>
            </a:r>
          </a:p>
        </p:txBody>
      </p:sp>
    </p:spTree>
    <p:extLst>
      <p:ext uri="{BB962C8B-B14F-4D97-AF65-F5344CB8AC3E}">
        <p14:creationId xmlns:p14="http://schemas.microsoft.com/office/powerpoint/2010/main" val="378496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bg-BG" dirty="0"/>
              <a:t>Защо този проблем е значим?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24800" cy="3763963"/>
          </a:xfrm>
        </p:spPr>
        <p:txBody>
          <a:bodyPr>
            <a:noAutofit/>
          </a:bodyPr>
          <a:lstStyle/>
          <a:p>
            <a:pPr algn="just" fontAlgn="base"/>
            <a:r>
              <a:rPr lang="bg-BG" altLang="bg-BG" dirty="0"/>
              <a:t>На трето място сред причините за смърт след сърдечносъдовите и злокачествените заболявания, като з</a:t>
            </a:r>
            <a:r>
              <a:rPr lang="bg-BG" dirty="0"/>
              <a:t>асяга </a:t>
            </a:r>
            <a:r>
              <a:rPr lang="en-US" dirty="0"/>
              <a:t>750</a:t>
            </a:r>
            <a:r>
              <a:rPr lang="bg-BG" dirty="0"/>
              <a:t> </a:t>
            </a:r>
            <a:r>
              <a:rPr lang="en-US" dirty="0"/>
              <a:t>000 </a:t>
            </a:r>
            <a:r>
              <a:rPr lang="bg-BG" dirty="0"/>
              <a:t>пациента всяка година в САЩ, от които загиват повече от </a:t>
            </a:r>
            <a:r>
              <a:rPr lang="en-US" dirty="0"/>
              <a:t>210</a:t>
            </a:r>
            <a:r>
              <a:rPr lang="bg-BG" dirty="0"/>
              <a:t> </a:t>
            </a:r>
            <a:r>
              <a:rPr lang="en-US" dirty="0"/>
              <a:t>000.</a:t>
            </a:r>
            <a:endParaRPr lang="bg-BG" dirty="0"/>
          </a:p>
          <a:p>
            <a:pPr algn="just" fontAlgn="base"/>
            <a:r>
              <a:rPr lang="bg-BG" dirty="0"/>
              <a:t>Причини за високата честота са хроничните заболявания при все по-застаряващото население, високата антибиотична резистентност при бактериалните причинители, високата честота на инвазивните процедури, прилаганите имуносупресивно лечение и химиотерапия.</a:t>
            </a:r>
          </a:p>
          <a:p>
            <a:pPr fontAlgn="base"/>
            <a:r>
              <a:rPr lang="bg-BG" altLang="bg-BG" dirty="0"/>
              <a:t>Особено често (в 44% от случаите) се пропуска.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99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4"/>
          <p:cNvGrpSpPr>
            <a:grpSpLocks/>
          </p:cNvGrpSpPr>
          <p:nvPr/>
        </p:nvGrpSpPr>
        <p:grpSpPr bwMode="auto">
          <a:xfrm>
            <a:off x="2514600" y="1295400"/>
            <a:ext cx="5562600" cy="4953000"/>
            <a:chOff x="432" y="768"/>
            <a:chExt cx="4896" cy="3216"/>
          </a:xfrm>
        </p:grpSpPr>
        <p:pic>
          <p:nvPicPr>
            <p:cNvPr id="66563" name="Picture 2" descr="D:\KODAK\Image1.tif"/>
            <p:cNvPicPr>
              <a:picLocks noChangeAspect="1" noChangeArrowheads="1"/>
            </p:cNvPicPr>
            <p:nvPr/>
          </p:nvPicPr>
          <p:blipFill>
            <a:blip r:embed="rId3">
              <a:lum bright="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" t="5003" r="3113" b="2336"/>
            <a:stretch>
              <a:fillRect/>
            </a:stretch>
          </p:blipFill>
          <p:spPr bwMode="auto">
            <a:xfrm>
              <a:off x="432" y="773"/>
              <a:ext cx="4896" cy="3207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64" name="Rectangle 3"/>
            <p:cNvSpPr>
              <a:spLocks noChangeArrowheads="1"/>
            </p:cNvSpPr>
            <p:nvPr/>
          </p:nvSpPr>
          <p:spPr bwMode="auto">
            <a:xfrm>
              <a:off x="432" y="768"/>
              <a:ext cx="4896" cy="3216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371600" y="30707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Дифузни инфилтрати при </a:t>
            </a:r>
            <a:r>
              <a:rPr lang="en-US" dirty="0"/>
              <a:t>ARDS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15692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bg-BG" dirty="0"/>
              <a:t>Отделителна система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06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bg-BG" dirty="0"/>
              <a:t>Хипоперфузия  на бъбреците</a:t>
            </a:r>
          </a:p>
          <a:p>
            <a:r>
              <a:rPr lang="bg-BG" dirty="0"/>
              <a:t>Олигурия - </a:t>
            </a:r>
            <a:r>
              <a:rPr lang="bg-BG" altLang="bg-BG" dirty="0"/>
              <a:t>под 500 </a:t>
            </a:r>
            <a:r>
              <a:rPr lang="en-US" altLang="bg-BG" dirty="0"/>
              <a:t>ml/24 h</a:t>
            </a:r>
            <a:endParaRPr lang="bg-BG" dirty="0"/>
          </a:p>
          <a:p>
            <a:r>
              <a:rPr lang="bg-BG" dirty="0"/>
              <a:t>Ранна тубуларна некроза и остра бъбречна недостатъчност</a:t>
            </a:r>
            <a:r>
              <a:rPr lang="en-US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2605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346" y="19334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bg-BG" dirty="0"/>
              <a:t>Храносмилателна система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391400" cy="3763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bg-BG" altLang="bg-BG" kern="1200" dirty="0"/>
              <a:t>Стрес-язви на стомаха и масивно, трудно овладяващо се кървене.</a:t>
            </a:r>
          </a:p>
          <a:p>
            <a:pPr algn="just"/>
            <a:r>
              <a:rPr lang="bg-BG" altLang="bg-BG" kern="1200" dirty="0"/>
              <a:t>Създаване на условия за бактериална транслокация.</a:t>
            </a:r>
          </a:p>
        </p:txBody>
      </p:sp>
    </p:spTree>
    <p:extLst>
      <p:ext uri="{BB962C8B-B14F-4D97-AF65-F5344CB8AC3E}">
        <p14:creationId xmlns:p14="http://schemas.microsoft.com/office/powerpoint/2010/main" val="1485264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066800"/>
          </a:xfrm>
        </p:spPr>
        <p:txBody>
          <a:bodyPr/>
          <a:lstStyle/>
          <a:p>
            <a:pPr>
              <a:defRPr/>
            </a:pPr>
            <a:r>
              <a:rPr lang="bg-BG" dirty="0"/>
              <a:t>Други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0599" y="1676400"/>
            <a:ext cx="7796213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bg-BG" dirty="0"/>
              <a:t>Нервна система:</a:t>
            </a:r>
          </a:p>
          <a:p>
            <a:pPr marL="723900" lvl="1" indent="-368300"/>
            <a:r>
              <a:rPr lang="bg-BG" dirty="0"/>
              <a:t>Степенни промени в съзнанието</a:t>
            </a:r>
          </a:p>
          <a:p>
            <a:pPr marL="723900" lvl="1" indent="-368300"/>
            <a:r>
              <a:rPr lang="bg-BG" dirty="0"/>
              <a:t>Периферна полиневропатия</a:t>
            </a:r>
          </a:p>
          <a:p>
            <a:r>
              <a:rPr lang="bg-BG" dirty="0"/>
              <a:t>Дисеминирана интравазална коагулация</a:t>
            </a:r>
          </a:p>
          <a:p>
            <a:r>
              <a:rPr lang="bg-BG" dirty="0"/>
              <a:t>Чернодробна дисфункция</a:t>
            </a:r>
          </a:p>
          <a:p>
            <a:r>
              <a:rPr lang="bg-BG" dirty="0"/>
              <a:t>Ендокринна дисфункция</a:t>
            </a:r>
          </a:p>
          <a:p>
            <a:r>
              <a:rPr lang="bg-BG" dirty="0"/>
              <a:t>Хематологична дискразия</a:t>
            </a:r>
          </a:p>
          <a:p>
            <a:r>
              <a:rPr lang="bg-BG" dirty="0"/>
              <a:t>Увеличен лактат</a:t>
            </a:r>
          </a:p>
        </p:txBody>
      </p:sp>
    </p:spTree>
    <p:extLst>
      <p:ext uri="{BB962C8B-B14F-4D97-AF65-F5344CB8AC3E}">
        <p14:creationId xmlns:p14="http://schemas.microsoft.com/office/powerpoint/2010/main" val="3265259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bg-BG" dirty="0"/>
              <a:t>Синдром на </a:t>
            </a:r>
            <a:br>
              <a:rPr lang="bg-BG" dirty="0"/>
            </a:br>
            <a:r>
              <a:rPr lang="bg-BG" dirty="0"/>
              <a:t>множествена органна дисфункция</a:t>
            </a:r>
            <a:r>
              <a:rPr lang="en-US" dirty="0"/>
              <a:t> </a:t>
            </a:r>
            <a:endParaRPr lang="bg-BG" b="1" dirty="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3110" y="1676400"/>
            <a:ext cx="8153400" cy="3992563"/>
          </a:xfrm>
        </p:spPr>
        <p:txBody>
          <a:bodyPr>
            <a:noAutofit/>
          </a:bodyPr>
          <a:lstStyle/>
          <a:p>
            <a:pPr algn="just"/>
            <a:r>
              <a:rPr lang="bg-BG" altLang="bg-BG" dirty="0"/>
              <a:t>Централна нервна система:</a:t>
            </a:r>
          </a:p>
          <a:p>
            <a:pPr marL="723900" lvl="1" indent="-368300" algn="just"/>
            <a:r>
              <a:rPr lang="bg-BG" altLang="bg-BG" dirty="0"/>
              <a:t>По-малко от 14 точки</a:t>
            </a:r>
            <a:r>
              <a:rPr lang="en-US" altLang="bg-BG" dirty="0"/>
              <a:t> </a:t>
            </a:r>
            <a:r>
              <a:rPr lang="bg-BG" altLang="bg-BG" dirty="0"/>
              <a:t>по </a:t>
            </a:r>
            <a:r>
              <a:rPr lang="en-US" altLang="bg-BG" dirty="0"/>
              <a:t>GCS</a:t>
            </a:r>
            <a:endParaRPr lang="bg-BG" altLang="bg-BG" dirty="0"/>
          </a:p>
          <a:p>
            <a:pPr algn="just"/>
            <a:r>
              <a:rPr lang="bg-BG" altLang="bg-BG" dirty="0"/>
              <a:t>Дихателна система:</a:t>
            </a:r>
          </a:p>
          <a:p>
            <a:pPr marL="723900" lvl="1" indent="-368300" algn="just"/>
            <a:r>
              <a:rPr lang="bg-BG" altLang="bg-BG" dirty="0"/>
              <a:t>Механична вентилация за повече от 3 дни</a:t>
            </a:r>
          </a:p>
          <a:p>
            <a:pPr marL="723900" lvl="1" indent="-368300" algn="just"/>
            <a:r>
              <a:rPr lang="en-US" altLang="bg-BG" dirty="0"/>
              <a:t>PaO</a:t>
            </a:r>
            <a:r>
              <a:rPr lang="en-US" altLang="bg-BG" baseline="-25000" dirty="0"/>
              <a:t>2 </a:t>
            </a:r>
            <a:r>
              <a:rPr lang="en-US" altLang="bg-BG" dirty="0"/>
              <a:t>&lt; 60 mmHg </a:t>
            </a:r>
            <a:r>
              <a:rPr lang="bg-BG" altLang="bg-BG" dirty="0"/>
              <a:t>при </a:t>
            </a:r>
            <a:r>
              <a:rPr lang="en-US" altLang="bg-BG" dirty="0"/>
              <a:t>FiO</a:t>
            </a:r>
            <a:r>
              <a:rPr lang="en-US" altLang="bg-BG" baseline="-25000" dirty="0"/>
              <a:t>2</a:t>
            </a:r>
            <a:r>
              <a:rPr lang="en-US" altLang="bg-BG" dirty="0"/>
              <a:t> = 0.21</a:t>
            </a:r>
            <a:endParaRPr lang="bg-BG" altLang="bg-BG" dirty="0"/>
          </a:p>
          <a:p>
            <a:pPr>
              <a:lnSpc>
                <a:spcPct val="90000"/>
              </a:lnSpc>
            </a:pPr>
            <a:r>
              <a:rPr lang="bg-BG" altLang="bg-BG" dirty="0"/>
              <a:t>Сърдечносъдова система:</a:t>
            </a:r>
          </a:p>
          <a:p>
            <a:pPr marL="723900" lvl="1" indent="-368300">
              <a:lnSpc>
                <a:spcPct val="90000"/>
              </a:lnSpc>
            </a:pPr>
            <a:r>
              <a:rPr lang="bg-BG" altLang="bg-BG" dirty="0"/>
              <a:t>Приложение на </a:t>
            </a:r>
            <a:r>
              <a:rPr lang="en-US" altLang="bg-BG" dirty="0"/>
              <a:t>Dopamine/</a:t>
            </a:r>
            <a:r>
              <a:rPr lang="en-US" altLang="bg-BG" dirty="0" err="1"/>
              <a:t>Dobutamine</a:t>
            </a:r>
            <a:r>
              <a:rPr lang="en-US" altLang="bg-BG" dirty="0"/>
              <a:t> &gt; 5 mcg/kg/min</a:t>
            </a:r>
            <a:endParaRPr lang="bg-BG" altLang="bg-BG" dirty="0"/>
          </a:p>
          <a:p>
            <a:pPr>
              <a:lnSpc>
                <a:spcPct val="90000"/>
              </a:lnSpc>
            </a:pPr>
            <a:r>
              <a:rPr lang="bg-BG" altLang="bg-BG" dirty="0"/>
              <a:t>Храносмилателна система:</a:t>
            </a:r>
          </a:p>
          <a:p>
            <a:pPr marL="723900" lvl="1" indent="-368300">
              <a:lnSpc>
                <a:spcPct val="90000"/>
              </a:lnSpc>
            </a:pPr>
            <a:r>
              <a:rPr lang="bg-BG" altLang="bg-BG" dirty="0"/>
              <a:t>Ентерално хранене &lt; 400</a:t>
            </a:r>
            <a:r>
              <a:rPr lang="en-US" altLang="bg-BG" dirty="0"/>
              <a:t> kcal/d</a:t>
            </a:r>
          </a:p>
          <a:p>
            <a:pPr marL="723900" lvl="1" indent="-368300">
              <a:lnSpc>
                <a:spcPct val="90000"/>
              </a:lnSpc>
            </a:pPr>
            <a:r>
              <a:rPr lang="bg-BG" altLang="bg-BG" dirty="0"/>
              <a:t>Кървене от ГИТ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679027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153400" cy="99060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bg-BG" dirty="0"/>
              <a:t>Синдром на </a:t>
            </a:r>
            <a:br>
              <a:rPr lang="bg-BG" dirty="0"/>
            </a:br>
            <a:r>
              <a:rPr lang="bg-BG" dirty="0"/>
              <a:t>множествена органна дисфункция</a:t>
            </a:r>
            <a:r>
              <a:rPr lang="en-US" dirty="0"/>
              <a:t> </a:t>
            </a:r>
            <a:endParaRPr lang="bg-BG" b="1" dirty="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1534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bg-BG" altLang="bg-BG" dirty="0"/>
              <a:t>Жлъчно-чернодробна система:</a:t>
            </a:r>
          </a:p>
          <a:p>
            <a:pPr marL="723900" lvl="1" indent="-368300">
              <a:lnSpc>
                <a:spcPct val="90000"/>
              </a:lnSpc>
            </a:pPr>
            <a:r>
              <a:rPr lang="bg-BG" altLang="bg-BG" dirty="0"/>
              <a:t>Билирубин &gt; 30 </a:t>
            </a:r>
            <a:r>
              <a:rPr lang="en-US" altLang="bg-BG" dirty="0" err="1"/>
              <a:t>mcmol</a:t>
            </a:r>
            <a:r>
              <a:rPr lang="en-US" altLang="bg-BG" dirty="0"/>
              <a:t>/l</a:t>
            </a:r>
            <a:endParaRPr lang="bg-BG" altLang="bg-BG" dirty="0"/>
          </a:p>
          <a:p>
            <a:r>
              <a:rPr lang="bg-BG" altLang="bg-BG" dirty="0"/>
              <a:t>Отделителна система:</a:t>
            </a:r>
          </a:p>
          <a:p>
            <a:pPr marL="723900" lvl="1" indent="-368300"/>
            <a:r>
              <a:rPr lang="bg-BG" altLang="bg-BG" dirty="0"/>
              <a:t>Креатинин &gt; 30</a:t>
            </a:r>
            <a:r>
              <a:rPr lang="en-US" altLang="bg-BG" dirty="0"/>
              <a:t>0</a:t>
            </a:r>
            <a:r>
              <a:rPr lang="bg-BG" altLang="bg-BG" dirty="0"/>
              <a:t> </a:t>
            </a:r>
            <a:r>
              <a:rPr lang="en-US" altLang="bg-BG" dirty="0" err="1"/>
              <a:t>mcmol</a:t>
            </a:r>
            <a:r>
              <a:rPr lang="en-US" altLang="bg-BG" dirty="0"/>
              <a:t>/l</a:t>
            </a:r>
          </a:p>
          <a:p>
            <a:pPr marL="723900" lvl="1" indent="-368300"/>
            <a:r>
              <a:rPr lang="bg-BG" altLang="bg-BG" dirty="0"/>
              <a:t>Диуреза &lt; 500</a:t>
            </a:r>
            <a:r>
              <a:rPr lang="en-US" altLang="bg-BG" dirty="0"/>
              <a:t> ml/</a:t>
            </a:r>
            <a:r>
              <a:rPr lang="bg-BG" altLang="bg-BG" dirty="0"/>
              <a:t>24 </a:t>
            </a:r>
            <a:r>
              <a:rPr lang="en-US" altLang="bg-BG" dirty="0"/>
              <a:t>h</a:t>
            </a:r>
          </a:p>
          <a:p>
            <a:r>
              <a:rPr lang="bg-BG" altLang="bg-BG" dirty="0"/>
              <a:t>Хемопоеза:</a:t>
            </a:r>
          </a:p>
          <a:p>
            <a:pPr marL="723900" lvl="1" indent="-368300"/>
            <a:r>
              <a:rPr lang="bg-BG" altLang="bg-BG" dirty="0"/>
              <a:t>Левкоцити </a:t>
            </a:r>
            <a:r>
              <a:rPr lang="en-US" altLang="bg-BG" dirty="0"/>
              <a:t>&lt;</a:t>
            </a:r>
            <a:r>
              <a:rPr lang="bg-BG" altLang="bg-BG" dirty="0"/>
              <a:t> </a:t>
            </a:r>
            <a:r>
              <a:rPr lang="en-US" altLang="bg-BG" dirty="0"/>
              <a:t>3000, </a:t>
            </a:r>
            <a:r>
              <a:rPr lang="bg-BG" altLang="bg-BG" dirty="0"/>
              <a:t>Тромбоцити </a:t>
            </a:r>
            <a:r>
              <a:rPr lang="en-US" altLang="bg-BG" dirty="0"/>
              <a:t>&lt;</a:t>
            </a:r>
            <a:r>
              <a:rPr lang="bg-BG" altLang="bg-BG" dirty="0"/>
              <a:t> </a:t>
            </a:r>
            <a:r>
              <a:rPr lang="en-US" altLang="bg-BG" dirty="0"/>
              <a:t>100 000</a:t>
            </a:r>
          </a:p>
          <a:p>
            <a:pPr marL="723900" lvl="1" indent="-368300"/>
            <a:r>
              <a:rPr lang="bg-BG" altLang="bg-BG" dirty="0"/>
              <a:t>Увеличени ККВ, ПВ</a:t>
            </a:r>
            <a:r>
              <a:rPr lang="en-US" altLang="bg-BG" dirty="0"/>
              <a:t>, D-</a:t>
            </a:r>
            <a:r>
              <a:rPr lang="bg-BG" altLang="bg-BG" dirty="0"/>
              <a:t>димери</a:t>
            </a:r>
          </a:p>
          <a:p>
            <a:r>
              <a:rPr lang="bg-BG" altLang="bg-BG" dirty="0"/>
              <a:t>Инфекция - наличие на гнойна колекция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867976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385" y="152400"/>
            <a:ext cx="8153400" cy="99060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bg-BG" dirty="0"/>
              <a:t>Синдром на </a:t>
            </a:r>
            <a:br>
              <a:rPr lang="bg-BG" dirty="0"/>
            </a:br>
            <a:r>
              <a:rPr lang="bg-BG" dirty="0"/>
              <a:t>множествена органна недостатъчност</a:t>
            </a:r>
            <a:r>
              <a:rPr lang="en-US" dirty="0"/>
              <a:t> </a:t>
            </a:r>
            <a:endParaRPr lang="bg-BG" b="1" dirty="0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1" y="1600200"/>
            <a:ext cx="7620000" cy="4205289"/>
          </a:xfrm>
        </p:spPr>
        <p:txBody>
          <a:bodyPr>
            <a:noAutofit/>
          </a:bodyPr>
          <a:lstStyle/>
          <a:p>
            <a:r>
              <a:rPr lang="bg-BG" altLang="bg-BG" dirty="0"/>
              <a:t>Централна нервна система:</a:t>
            </a:r>
          </a:p>
          <a:p>
            <a:pPr marL="723900" lvl="1" indent="-368300"/>
            <a:r>
              <a:rPr lang="bg-BG" altLang="bg-BG" dirty="0"/>
              <a:t>По-малко от 14 точки по </a:t>
            </a:r>
            <a:r>
              <a:rPr lang="en-US" altLang="bg-BG" dirty="0"/>
              <a:t>GCS</a:t>
            </a:r>
            <a:endParaRPr lang="bg-BG" altLang="bg-BG" dirty="0"/>
          </a:p>
          <a:p>
            <a:r>
              <a:rPr lang="bg-BG" altLang="bg-BG" dirty="0"/>
              <a:t>Дихателна система:</a:t>
            </a:r>
          </a:p>
          <a:p>
            <a:pPr marL="723900" lvl="1" indent="-368300"/>
            <a:r>
              <a:rPr lang="bg-BG" altLang="bg-BG" dirty="0"/>
              <a:t>ИБВ за повече от 3 дни</a:t>
            </a:r>
          </a:p>
          <a:p>
            <a:pPr marL="723900" lvl="1" indent="-368300"/>
            <a:r>
              <a:rPr lang="en-US" altLang="bg-BG" dirty="0"/>
              <a:t>PaO</a:t>
            </a:r>
            <a:r>
              <a:rPr lang="en-US" altLang="bg-BG" baseline="-25000" dirty="0"/>
              <a:t>2</a:t>
            </a:r>
            <a:r>
              <a:rPr lang="en-US" altLang="bg-BG" dirty="0"/>
              <a:t>/FiO</a:t>
            </a:r>
            <a:r>
              <a:rPr lang="en-US" altLang="bg-BG" baseline="-25000" dirty="0"/>
              <a:t>2</a:t>
            </a:r>
            <a:r>
              <a:rPr lang="en-US" altLang="bg-BG" dirty="0"/>
              <a:t> = 150 mmHg </a:t>
            </a:r>
            <a:r>
              <a:rPr lang="bg-BG" altLang="bg-BG" dirty="0"/>
              <a:t>за повече от 24</a:t>
            </a:r>
            <a:r>
              <a:rPr lang="en-US" altLang="bg-BG" dirty="0"/>
              <a:t> h</a:t>
            </a:r>
          </a:p>
          <a:p>
            <a:pPr marL="723900" lvl="1" indent="-368300"/>
            <a:r>
              <a:rPr lang="en-US" altLang="bg-BG" dirty="0"/>
              <a:t>PaCO</a:t>
            </a:r>
            <a:r>
              <a:rPr lang="en-US" altLang="bg-BG" baseline="-25000" dirty="0"/>
              <a:t>2</a:t>
            </a:r>
            <a:r>
              <a:rPr lang="en-US" altLang="bg-BG" dirty="0"/>
              <a:t>/</a:t>
            </a:r>
            <a:r>
              <a:rPr lang="en-US" altLang="bg-BG" dirty="0" err="1"/>
              <a:t>Ve</a:t>
            </a:r>
            <a:r>
              <a:rPr lang="en-US" altLang="bg-BG" dirty="0"/>
              <a:t> &lt; 2.5 </a:t>
            </a:r>
            <a:r>
              <a:rPr lang="bg-BG" altLang="bg-BG" dirty="0"/>
              <a:t>за повече от 24 </a:t>
            </a:r>
            <a:r>
              <a:rPr lang="en-US" altLang="bg-BG" dirty="0"/>
              <a:t>h</a:t>
            </a:r>
            <a:endParaRPr lang="bg-BG" altLang="bg-BG" dirty="0"/>
          </a:p>
          <a:p>
            <a:r>
              <a:rPr lang="bg-BG" altLang="bg-BG" dirty="0"/>
              <a:t>Сърдечносъдова система:</a:t>
            </a:r>
          </a:p>
          <a:p>
            <a:pPr marL="723900" lvl="1" indent="-368300"/>
            <a:r>
              <a:rPr lang="bg-BG" altLang="bg-BG" dirty="0"/>
              <a:t>Ср</a:t>
            </a:r>
            <a:r>
              <a:rPr lang="en-US" altLang="bg-BG" dirty="0"/>
              <a:t>AH &lt; 59 mmHg, </a:t>
            </a:r>
            <a:r>
              <a:rPr lang="bg-BG" altLang="bg-BG" dirty="0"/>
              <a:t>СИ</a:t>
            </a:r>
            <a:r>
              <a:rPr lang="en-US" altLang="bg-BG" dirty="0"/>
              <a:t> &lt; 2.8 l/min/m</a:t>
            </a:r>
            <a:r>
              <a:rPr lang="en-US" altLang="bg-BG" baseline="30000" dirty="0"/>
              <a:t>2</a:t>
            </a:r>
            <a:endParaRPr lang="en-US" altLang="bg-BG" dirty="0"/>
          </a:p>
          <a:p>
            <a:pPr marL="723900" lvl="1" indent="-368300"/>
            <a:r>
              <a:rPr lang="en-US" altLang="bg-BG" dirty="0"/>
              <a:t>Dopamine &gt; 10 mcg/kg/min</a:t>
            </a:r>
          </a:p>
          <a:p>
            <a:pPr marL="723900" lvl="1" indent="-368300"/>
            <a:r>
              <a:rPr lang="en-US" altLang="bg-BG" dirty="0"/>
              <a:t>Noradrenaline</a:t>
            </a:r>
          </a:p>
        </p:txBody>
      </p:sp>
    </p:spTree>
    <p:extLst>
      <p:ext uri="{BB962C8B-B14F-4D97-AF65-F5344CB8AC3E}">
        <p14:creationId xmlns:p14="http://schemas.microsoft.com/office/powerpoint/2010/main" val="3072267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153400" cy="83820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bg-BG" dirty="0"/>
              <a:t>Синдром на </a:t>
            </a:r>
            <a:br>
              <a:rPr lang="bg-BG" dirty="0"/>
            </a:br>
            <a:r>
              <a:rPr lang="bg-BG" dirty="0"/>
              <a:t>множествена органна недостатъчност</a:t>
            </a:r>
            <a:r>
              <a:rPr lang="en-US" dirty="0"/>
              <a:t> </a:t>
            </a:r>
            <a:endParaRPr lang="bg-BG" b="1" dirty="0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1" y="1600200"/>
            <a:ext cx="7620000" cy="4205289"/>
          </a:xfrm>
        </p:spPr>
        <p:txBody>
          <a:bodyPr>
            <a:noAutofit/>
          </a:bodyPr>
          <a:lstStyle/>
          <a:p>
            <a:r>
              <a:rPr lang="bg-BG" altLang="bg-BG" dirty="0"/>
              <a:t>Храносмилателна система:</a:t>
            </a:r>
          </a:p>
          <a:p>
            <a:pPr marL="723900" lvl="1" indent="-368300"/>
            <a:r>
              <a:rPr lang="bg-BG" altLang="bg-BG" dirty="0"/>
              <a:t>Ентерално хранене &lt; 400</a:t>
            </a:r>
            <a:r>
              <a:rPr lang="en-US" altLang="bg-BG" dirty="0"/>
              <a:t>kcal/d</a:t>
            </a:r>
          </a:p>
          <a:p>
            <a:pPr marL="723900" lvl="1" indent="-368300"/>
            <a:r>
              <a:rPr lang="bg-BG" altLang="bg-BG" dirty="0"/>
              <a:t>Кървене от стомашно-чревния тракт</a:t>
            </a:r>
          </a:p>
          <a:p>
            <a:r>
              <a:rPr lang="bg-BG" altLang="bg-BG" dirty="0"/>
              <a:t>Жлъчно-чернодробна система:</a:t>
            </a:r>
          </a:p>
          <a:p>
            <a:pPr marL="723900" lvl="1" indent="-368300"/>
            <a:r>
              <a:rPr lang="bg-BG" altLang="bg-BG" dirty="0"/>
              <a:t>Билирубин &gt; 130 </a:t>
            </a:r>
            <a:r>
              <a:rPr lang="en-US" altLang="bg-BG" dirty="0" err="1"/>
              <a:t>mcmol</a:t>
            </a:r>
            <a:r>
              <a:rPr lang="en-US" altLang="bg-BG" dirty="0"/>
              <a:t>/l</a:t>
            </a:r>
          </a:p>
          <a:p>
            <a:pPr marL="723900" lvl="1" indent="-368300"/>
            <a:r>
              <a:rPr lang="bg-BG" altLang="bg-BG" dirty="0"/>
              <a:t>Алкална фосфатаза </a:t>
            </a:r>
            <a:r>
              <a:rPr lang="en-US" altLang="bg-BG" dirty="0"/>
              <a:t>- </a:t>
            </a:r>
            <a:r>
              <a:rPr lang="bg-BG" altLang="bg-BG" dirty="0"/>
              <a:t>увеличена над 3 пъти</a:t>
            </a:r>
          </a:p>
          <a:p>
            <a:r>
              <a:rPr lang="bg-BG" altLang="bg-BG" dirty="0"/>
              <a:t>Отделителна система:</a:t>
            </a:r>
          </a:p>
          <a:p>
            <a:pPr marL="723900" lvl="1" indent="-368300"/>
            <a:r>
              <a:rPr lang="bg-BG" altLang="bg-BG" dirty="0"/>
              <a:t>Креатинин &gt; 300</a:t>
            </a:r>
            <a:r>
              <a:rPr lang="en-US" altLang="bg-BG" dirty="0"/>
              <a:t> </a:t>
            </a:r>
            <a:r>
              <a:rPr lang="en-US" altLang="bg-BG" dirty="0" err="1"/>
              <a:t>mcmol</a:t>
            </a:r>
            <a:r>
              <a:rPr lang="en-US" altLang="bg-BG" dirty="0"/>
              <a:t>/l</a:t>
            </a:r>
          </a:p>
          <a:p>
            <a:pPr marL="723900" lvl="1" indent="-368300"/>
            <a:r>
              <a:rPr lang="bg-BG" altLang="bg-BG" dirty="0"/>
              <a:t>Диуреза &lt; 180</a:t>
            </a:r>
            <a:r>
              <a:rPr lang="en-US" altLang="bg-BG" dirty="0"/>
              <a:t> ml</a:t>
            </a:r>
            <a:r>
              <a:rPr lang="bg-BG" altLang="bg-BG" dirty="0"/>
              <a:t>/ 24 </a:t>
            </a:r>
            <a:r>
              <a:rPr lang="en-US" altLang="bg-BG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541393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5621" y="228600"/>
            <a:ext cx="8153400" cy="83820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bg-BG" dirty="0"/>
              <a:t>Синдром на </a:t>
            </a:r>
            <a:br>
              <a:rPr lang="bg-BG" dirty="0"/>
            </a:br>
            <a:r>
              <a:rPr lang="bg-BG" dirty="0"/>
              <a:t>множествена органна недостатъчност</a:t>
            </a:r>
            <a:r>
              <a:rPr lang="en-US" dirty="0"/>
              <a:t> </a:t>
            </a:r>
            <a:endParaRPr lang="bg-BG" b="1" dirty="0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153400" cy="4205289"/>
          </a:xfrm>
        </p:spPr>
        <p:txBody>
          <a:bodyPr>
            <a:noAutofit/>
          </a:bodyPr>
          <a:lstStyle/>
          <a:p>
            <a:r>
              <a:rPr lang="bg-BG" altLang="bg-BG" dirty="0"/>
              <a:t>Хемопоеза:</a:t>
            </a:r>
          </a:p>
          <a:p>
            <a:pPr marL="723900" lvl="1" indent="-368300"/>
            <a:r>
              <a:rPr lang="bg-BG" altLang="bg-BG" dirty="0"/>
              <a:t>Левкоцити</a:t>
            </a:r>
            <a:r>
              <a:rPr lang="en-US" altLang="bg-BG" dirty="0"/>
              <a:t>&lt;1000, </a:t>
            </a:r>
            <a:r>
              <a:rPr lang="bg-BG" altLang="bg-BG" dirty="0"/>
              <a:t>Тромбоцити</a:t>
            </a:r>
            <a:r>
              <a:rPr lang="en-US" altLang="bg-BG" dirty="0"/>
              <a:t>&lt;40 000</a:t>
            </a:r>
          </a:p>
          <a:p>
            <a:pPr marL="723900" lvl="1" indent="-368300"/>
            <a:r>
              <a:rPr lang="bg-BG" altLang="bg-BG" dirty="0"/>
              <a:t>ККВ</a:t>
            </a:r>
            <a:r>
              <a:rPr lang="en-US" altLang="bg-BG" dirty="0"/>
              <a:t> &gt; 80 s, PT &gt; 20</a:t>
            </a:r>
          </a:p>
          <a:p>
            <a:pPr marL="723900" lvl="1" indent="-368300"/>
            <a:r>
              <a:rPr lang="en-US" altLang="bg-BG" dirty="0"/>
              <a:t>D-</a:t>
            </a:r>
            <a:r>
              <a:rPr lang="bg-BG" altLang="bg-BG" dirty="0"/>
              <a:t>димери</a:t>
            </a:r>
            <a:r>
              <a:rPr lang="en-US" altLang="bg-BG" dirty="0"/>
              <a:t> &gt; 40</a:t>
            </a:r>
            <a:r>
              <a:rPr lang="bg-BG" altLang="bg-BG" dirty="0"/>
              <a:t> </a:t>
            </a:r>
            <a:r>
              <a:rPr lang="en-US" altLang="bg-BG" dirty="0"/>
              <a:t>mg/l</a:t>
            </a:r>
          </a:p>
          <a:p>
            <a:r>
              <a:rPr lang="bg-BG" altLang="bg-BG" dirty="0"/>
              <a:t>Инфекция:</a:t>
            </a:r>
          </a:p>
          <a:p>
            <a:pPr marL="723900" lvl="1" indent="-368300" algn="just"/>
            <a:r>
              <a:rPr lang="bg-BG" altLang="bg-BG" dirty="0"/>
              <a:t>Наличие на две или повече положителни хемокултури.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576342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914400"/>
          </a:xfrm>
        </p:spPr>
        <p:txBody>
          <a:bodyPr>
            <a:noAutofit/>
          </a:bodyPr>
          <a:lstStyle/>
          <a:p>
            <a:pPr algn="r"/>
            <a:r>
              <a:rPr lang="bg-BG" dirty="0"/>
              <a:t>Скала за оценка</a:t>
            </a:r>
            <a:br>
              <a:rPr lang="bg-BG" dirty="0"/>
            </a:br>
            <a:r>
              <a:rPr lang="bg-BG" dirty="0"/>
              <a:t> на органната недостатъчност (</a:t>
            </a:r>
            <a:r>
              <a:rPr lang="en-US" dirty="0"/>
              <a:t>SOFA</a:t>
            </a:r>
            <a:r>
              <a:rPr lang="bg-BG" dirty="0"/>
              <a:t>)*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59552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*</a:t>
            </a:r>
            <a:r>
              <a:rPr lang="hr-HR" dirty="0"/>
              <a:t>JAMA. 2016;315(8):801-810. doi:10.1001/jama.2016.0287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76073"/>
              </p:ext>
            </p:extLst>
          </p:nvPr>
        </p:nvGraphicFramePr>
        <p:xfrm>
          <a:off x="1066800" y="1600200"/>
          <a:ext cx="8001000" cy="4025831"/>
        </p:xfrm>
        <a:graphic>
          <a:graphicData uri="http://schemas.openxmlformats.org/drawingml/2006/table">
            <a:tbl>
              <a:tblPr/>
              <a:tblGrid>
                <a:gridCol w="1509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7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1260475" algn="l"/>
                        </a:tabLst>
                      </a:pPr>
                      <a:r>
                        <a:rPr lang="bg-BG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Система / Точки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ЦНС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lasgow </a:t>
                      </a: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oma </a:t>
                      </a: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cale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13-14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10-12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6-9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&lt;6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Дихателна система  PaO</a:t>
                      </a:r>
                      <a:r>
                        <a:rPr lang="bg-BG" sz="1000" kern="1200" baseline="-25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/FiO</a:t>
                      </a:r>
                      <a:r>
                        <a:rPr lang="bg-BG" sz="1000" kern="1200" baseline="-25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mmHg</a:t>
                      </a: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kPa</a:t>
                      </a: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≥ 400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(53.3)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(53.3)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300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(40)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200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(26.6)</a:t>
                      </a: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Механична вентилация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100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(13.3)</a:t>
                      </a: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Механична вентилация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Сърдечно-съдова система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СрАКН ≥ 70 mmHg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СрАКН &lt; 70 mmHg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Dopamine&lt;5</a:t>
                      </a:r>
                      <a:r>
                        <a:rPr lang="bg-BG" sz="1100" kern="12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Dobutamine</a:t>
                      </a:r>
                      <a:r>
                        <a:rPr lang="bg-BG" sz="1100" kern="12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а1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Dopamine – 5.1-15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или Adrenaline ≤ 0.1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или Noradrenaline &lt; 0.1</a:t>
                      </a:r>
                      <a:r>
                        <a:rPr lang="fr-FR" sz="1100" kern="12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Dopamine &gt; 15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Adrenaline &gt; 0.1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Noradrenaline &gt; 0.1</a:t>
                      </a:r>
                      <a:r>
                        <a:rPr lang="en-US" sz="1100" kern="12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Отделителна система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Креатинин 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mcmol</a:t>
                      </a: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110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110-170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171-299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300-400 mcmol/l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Диуреза &lt; 500 ml/24 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&gt;440 mcmol/l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Диуреза &lt; 200 ml/24 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1360170" algn="l"/>
                        </a:tabLst>
                      </a:pP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Чернодробна функция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1360170" algn="l"/>
                        </a:tabLst>
                      </a:pP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Билирубин 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mcmol</a:t>
                      </a:r>
                      <a:r>
                        <a:rPr lang="bg-BG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20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20-32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33-101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102-20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 204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bg-BG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Кръвосъсираване  Тромбоцити 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x10</a:t>
                      </a:r>
                      <a:r>
                        <a:rPr lang="en-US" sz="1000" kern="12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/l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≥ 150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150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100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50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20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4" marR="50824" marT="7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90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bg-BG" dirty="0"/>
              <a:t>Защо този проблем е значим?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24800" cy="3763963"/>
          </a:xfrm>
        </p:spPr>
        <p:txBody>
          <a:bodyPr>
            <a:noAutofit/>
          </a:bodyPr>
          <a:lstStyle/>
          <a:p>
            <a:pPr algn="just" eaLnBrk="1" hangingPunct="1"/>
            <a:r>
              <a:rPr lang="bg-BG" altLang="bg-BG" dirty="0"/>
              <a:t>При 15% от пациентите със сепсис се развива септичен шок, като 10% от тях се приемат за интензивно лечение. Това е най-честата причина за смърт в интензивното отделение (смъртността е 50%).</a:t>
            </a:r>
          </a:p>
          <a:p>
            <a:pPr algn="just" eaLnBrk="1" hangingPunct="1"/>
            <a:r>
              <a:rPr lang="bg-BG" altLang="bg-BG" dirty="0"/>
              <a:t>Бързо прогресира – всеки загубен час намалява шанса за оцеляване с 7.6%.</a:t>
            </a:r>
          </a:p>
          <a:p>
            <a:pPr algn="just"/>
            <a:r>
              <a:rPr lang="bg-BG" altLang="bg-BG" dirty="0"/>
              <a:t>Генерира големи болнични разходи – най-скъпото за лечение състояние.</a:t>
            </a:r>
            <a:r>
              <a:rPr lang="bg-BG" dirty="0"/>
              <a:t> Разходът по лечението на сепсиса надхвърля в САЩ </a:t>
            </a:r>
            <a:r>
              <a:rPr lang="en-US" dirty="0"/>
              <a:t>$20.3 </a:t>
            </a:r>
            <a:r>
              <a:rPr lang="bg-BG" dirty="0"/>
              <a:t>милиарда годишно.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96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296"/>
            <a:ext cx="8153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/>
              <a:t>Физикално изследване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bg-BG" altLang="bg-BG" dirty="0"/>
              <a:t>Проследяване на основните жизнени функции:</a:t>
            </a:r>
          </a:p>
          <a:p>
            <a:pPr lvl="1" indent="-387350"/>
            <a:r>
              <a:rPr lang="bg-BG" altLang="bg-BG" dirty="0"/>
              <a:t>Степенни промени в съзнанието</a:t>
            </a:r>
          </a:p>
          <a:p>
            <a:pPr lvl="1" indent="-387350"/>
            <a:r>
              <a:rPr lang="bg-BG" altLang="bg-BG" dirty="0"/>
              <a:t>Изследване на дихателната система</a:t>
            </a:r>
          </a:p>
          <a:p>
            <a:pPr lvl="1" indent="-387350"/>
            <a:r>
              <a:rPr lang="bg-BG" altLang="bg-BG" dirty="0"/>
              <a:t>Оценка на сърдечно-съдовата система:</a:t>
            </a:r>
          </a:p>
          <a:p>
            <a:pPr marL="723900" lvl="2" indent="368300"/>
            <a:r>
              <a:rPr lang="bg-BG" altLang="bg-BG" dirty="0"/>
              <a:t>АКН, СЧ, ЦВН, </a:t>
            </a:r>
            <a:r>
              <a:rPr lang="en-US" altLang="bg-BG" dirty="0"/>
              <a:t>SvO</a:t>
            </a:r>
            <a:r>
              <a:rPr lang="en-US" altLang="bg-BG" baseline="-25000" dirty="0"/>
              <a:t>2</a:t>
            </a:r>
            <a:r>
              <a:rPr lang="en-US" altLang="bg-BG" dirty="0"/>
              <a:t>, T</a:t>
            </a:r>
            <a:r>
              <a:rPr lang="bg-BG" altLang="bg-BG" dirty="0"/>
              <a:t>елесна температура</a:t>
            </a:r>
          </a:p>
          <a:p>
            <a:pPr marL="723900" lvl="2" indent="368300"/>
            <a:r>
              <a:rPr lang="bg-BG" altLang="bg-BG" dirty="0"/>
              <a:t>Ехокардиография</a:t>
            </a:r>
          </a:p>
          <a:p>
            <a:pPr marL="723900" lvl="2" indent="368300"/>
            <a:r>
              <a:rPr lang="bg-BG" altLang="bg-BG" dirty="0"/>
              <a:t>Тест с пасивно повдигане на крайниците и/или обемно натоварване</a:t>
            </a:r>
          </a:p>
          <a:p>
            <a:pPr marL="723900" lvl="2" indent="368300"/>
            <a:r>
              <a:rPr lang="bg-BG" altLang="bg-BG" dirty="0"/>
              <a:t>Проследяване на капилярен пулс</a:t>
            </a:r>
          </a:p>
          <a:p>
            <a:pPr marL="723900" lvl="2" indent="368300"/>
            <a:r>
              <a:rPr lang="bg-BG" altLang="bg-BG" dirty="0"/>
              <a:t>Оценка на промените по кожата.</a:t>
            </a:r>
          </a:p>
        </p:txBody>
      </p:sp>
    </p:spTree>
    <p:extLst>
      <p:ext uri="{BB962C8B-B14F-4D97-AF65-F5344CB8AC3E}">
        <p14:creationId xmlns:p14="http://schemas.microsoft.com/office/powerpoint/2010/main" val="4199096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219200"/>
          </a:xfrm>
        </p:spPr>
        <p:txBody>
          <a:bodyPr>
            <a:normAutofit/>
          </a:bodyPr>
          <a:lstStyle/>
          <a:p>
            <a:r>
              <a:rPr lang="bg-BG" sz="7200" dirty="0"/>
              <a:t>АКН =</a:t>
            </a:r>
            <a:r>
              <a:rPr lang="en-US" sz="7200" dirty="0"/>
              <a:t> f </a:t>
            </a:r>
            <a:r>
              <a:rPr lang="bg-BG" sz="7200" dirty="0"/>
              <a:t>МОС х ПСС</a:t>
            </a:r>
          </a:p>
        </p:txBody>
      </p:sp>
    </p:spTree>
    <p:extLst>
      <p:ext uri="{BB962C8B-B14F-4D97-AF65-F5344CB8AC3E}">
        <p14:creationId xmlns:p14="http://schemas.microsoft.com/office/powerpoint/2010/main" val="680789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86800" cy="1143000"/>
          </a:xfrm>
        </p:spPr>
        <p:txBody>
          <a:bodyPr anchor="ctr"/>
          <a:lstStyle/>
          <a:p>
            <a:r>
              <a:rPr lang="bg-BG" altLang="bg-BG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Видове шок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6890" y="2414834"/>
            <a:ext cx="1347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/>
              <a:t>ЗАСТОЙ (-)</a:t>
            </a:r>
            <a:endParaRPr lang="bg-BG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212254"/>
            <a:ext cx="52037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dirty="0"/>
              <a:t>Периферни двустранни отоци</a:t>
            </a:r>
          </a:p>
          <a:p>
            <a:pPr algn="r"/>
            <a:r>
              <a:rPr lang="bg-BG" dirty="0"/>
              <a:t>Югуларна венозна дилатация</a:t>
            </a:r>
          </a:p>
          <a:p>
            <a:pPr algn="r"/>
            <a:r>
              <a:rPr lang="bg-BG" dirty="0"/>
              <a:t>Застойна хепатомегалия</a:t>
            </a:r>
          </a:p>
          <a:p>
            <a:pPr algn="r"/>
            <a:r>
              <a:rPr lang="bg-BG" dirty="0"/>
              <a:t>Чревен застой, асцит</a:t>
            </a:r>
          </a:p>
          <a:p>
            <a:pPr algn="r"/>
            <a:r>
              <a:rPr lang="bg-BG" dirty="0"/>
              <a:t>Хепато-югуларен рефлукс</a:t>
            </a:r>
          </a:p>
          <a:p>
            <a:pPr algn="r"/>
            <a:r>
              <a:rPr lang="bg-BG" dirty="0"/>
              <a:t>Белодробен застой</a:t>
            </a:r>
          </a:p>
          <a:p>
            <a:pPr algn="r"/>
            <a:r>
              <a:rPr lang="bg-BG" dirty="0"/>
              <a:t>Ортопнея/пароксизмална нощна диспнея</a:t>
            </a:r>
          </a:p>
          <a:p>
            <a:pPr algn="ctr"/>
            <a:r>
              <a:rPr lang="bg-BG" b="1" dirty="0"/>
              <a:t>		</a:t>
            </a:r>
          </a:p>
          <a:p>
            <a:pPr algn="ctr"/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	ЗАСТОЙ (+)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394" y="3532946"/>
            <a:ext cx="267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/>
              <a:t>ХИПОПЕРФУЗИЯ (-)</a:t>
            </a:r>
            <a:endParaRPr lang="bg-BG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273" y="5085184"/>
            <a:ext cx="273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rgbClr val="FF0000"/>
                </a:solidFill>
              </a:rPr>
              <a:t>ХИПОПЕРФУЗИЯ (+)</a:t>
            </a:r>
            <a:endParaRPr lang="bg-BG" sz="1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3828" y="2924944"/>
            <a:ext cx="2844316" cy="155615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3023828" y="4493151"/>
            <a:ext cx="2844316" cy="1556156"/>
          </a:xfrm>
          <a:prstGeom prst="rect">
            <a:avLst/>
          </a:prstGeom>
          <a:pattFill prst="pct5">
            <a:fgClr>
              <a:schemeClr val="tx1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5868144" y="2924944"/>
            <a:ext cx="2844316" cy="1556156"/>
          </a:xfrm>
          <a:prstGeom prst="rect">
            <a:avLst/>
          </a:prstGeom>
          <a:pattFill prst="pct5">
            <a:fgClr>
              <a:schemeClr val="tx1"/>
            </a:fgClr>
            <a:bgClr>
              <a:srgbClr val="0070C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5868144" y="4493151"/>
            <a:ext cx="2844316" cy="1556156"/>
          </a:xfrm>
          <a:prstGeom prst="rect">
            <a:avLst/>
          </a:prstGeom>
          <a:pattFill prst="shingle">
            <a:fgClr>
              <a:srgbClr val="0070C0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3077510" y="3532946"/>
            <a:ext cx="284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/>
              <a:t>ТОПЪЛ/СУХ</a:t>
            </a:r>
            <a:endParaRPr lang="bg-BG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3532946"/>
            <a:ext cx="277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/>
              <a:t>ТОПЪЛ/ВЛАЖЕН</a:t>
            </a:r>
            <a:endParaRPr lang="bg-BG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58539" y="5071174"/>
            <a:ext cx="284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/>
              <a:t>СТУДЕН/СУХ</a:t>
            </a:r>
            <a:endParaRPr lang="bg-BG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21826" y="5071174"/>
            <a:ext cx="284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/>
              <a:t>СТУДЕН/ВЛАЖЕН</a:t>
            </a:r>
            <a:endParaRPr lang="bg-BG" sz="1600" b="1" dirty="0"/>
          </a:p>
        </p:txBody>
      </p:sp>
    </p:spTree>
    <p:extLst>
      <p:ext uri="{BB962C8B-B14F-4D97-AF65-F5344CB8AC3E}">
        <p14:creationId xmlns:p14="http://schemas.microsoft.com/office/powerpoint/2010/main" val="3953556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63304" y="13648"/>
            <a:ext cx="8153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/>
              <a:t>Диференциална диагноза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bg-BG" altLang="bg-BG" dirty="0"/>
              <a:t>Фаза на компенсация:</a:t>
            </a:r>
          </a:p>
          <a:p>
            <a:pPr marL="355600" lvl="1" indent="368300" eaLnBrk="1" hangingPunct="1"/>
            <a:r>
              <a:rPr lang="bg-BG" altLang="bg-BG" dirty="0"/>
              <a:t>Хиповолемичен шок</a:t>
            </a:r>
          </a:p>
          <a:p>
            <a:pPr marL="355600" lvl="1" indent="368300" eaLnBrk="1" hangingPunct="1"/>
            <a:r>
              <a:rPr lang="bg-BG" altLang="bg-BG" dirty="0"/>
              <a:t>Анафилактичен шок</a:t>
            </a:r>
          </a:p>
          <a:p>
            <a:pPr marL="355600" lvl="1" indent="368300" eaLnBrk="1" hangingPunct="1"/>
            <a:r>
              <a:rPr lang="bg-BG" altLang="bg-BG" dirty="0"/>
              <a:t>Приложение на вазодилататори</a:t>
            </a:r>
          </a:p>
          <a:p>
            <a:pPr eaLnBrk="1" hangingPunct="1"/>
            <a:r>
              <a:rPr lang="bg-BG" altLang="bg-BG" dirty="0"/>
              <a:t>Фаза на декомпенсация:</a:t>
            </a:r>
          </a:p>
          <a:p>
            <a:pPr marL="355600" lvl="1" indent="368300" eaLnBrk="1" hangingPunct="1">
              <a:tabLst>
                <a:tab pos="355600" algn="l"/>
              </a:tabLst>
            </a:pPr>
            <a:r>
              <a:rPr lang="bg-BG" altLang="bg-BG" dirty="0"/>
              <a:t>Хиповолемичен шок</a:t>
            </a:r>
          </a:p>
          <a:p>
            <a:pPr marL="355600" lvl="1" indent="368300" eaLnBrk="1" hangingPunct="1">
              <a:tabLst>
                <a:tab pos="355600" algn="l"/>
              </a:tabLst>
            </a:pPr>
            <a:r>
              <a:rPr lang="bg-BG" altLang="bg-BG" dirty="0"/>
              <a:t>Кардиогенен шок</a:t>
            </a:r>
          </a:p>
          <a:p>
            <a:pPr marL="355600" lvl="1" indent="368300" eaLnBrk="1" hangingPunct="1">
              <a:tabLst>
                <a:tab pos="355600" algn="l"/>
              </a:tabLst>
            </a:pPr>
            <a:r>
              <a:rPr lang="bg-BG" altLang="bg-BG" dirty="0"/>
              <a:t>Обструктивен шок</a:t>
            </a:r>
          </a:p>
        </p:txBody>
      </p:sp>
    </p:spTree>
    <p:extLst>
      <p:ext uri="{BB962C8B-B14F-4D97-AF65-F5344CB8AC3E}">
        <p14:creationId xmlns:p14="http://schemas.microsoft.com/office/powerpoint/2010/main" val="1120763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1714500" y="1066800"/>
            <a:ext cx="6591300" cy="5105400"/>
            <a:chOff x="1008" y="732"/>
            <a:chExt cx="3744" cy="2832"/>
          </a:xfrm>
        </p:grpSpPr>
        <p:pic>
          <p:nvPicPr>
            <p:cNvPr id="100356" name="Picture 3" descr="E:\Cardiology\Dellinger\Cerbereus_jp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32"/>
              <a:ext cx="3744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7" name="Rectangle 4"/>
            <p:cNvSpPr>
              <a:spLocks noChangeArrowheads="1"/>
            </p:cNvSpPr>
            <p:nvPr/>
          </p:nvSpPr>
          <p:spPr bwMode="auto">
            <a:xfrm>
              <a:off x="1008" y="732"/>
              <a:ext cx="3744" cy="28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</p:grpSp>
    </p:spTree>
    <p:extLst>
      <p:ext uri="{BB962C8B-B14F-4D97-AF65-F5344CB8AC3E}">
        <p14:creationId xmlns:p14="http://schemas.microsoft.com/office/powerpoint/2010/main" val="3200619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1676400"/>
            <a:ext cx="7467600" cy="3505200"/>
          </a:xfrm>
        </p:spPr>
        <p:txBody>
          <a:bodyPr/>
          <a:lstStyle/>
          <a:p>
            <a:pPr eaLnBrk="1" hangingPunct="1"/>
            <a:r>
              <a:rPr lang="en-US" altLang="bg-BG" dirty="0"/>
              <a:t>www.survivingsepsis.org</a:t>
            </a:r>
          </a:p>
        </p:txBody>
      </p:sp>
      <p:sp>
        <p:nvSpPr>
          <p:cNvPr id="102403" name="Rectangle 1028"/>
          <p:cNvSpPr>
            <a:spLocks noChangeArrowheads="1"/>
          </p:cNvSpPr>
          <p:nvPr/>
        </p:nvSpPr>
        <p:spPr bwMode="auto">
          <a:xfrm>
            <a:off x="1219200" y="3581400"/>
            <a:ext cx="670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bg-BG" altLang="bg-BG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563" y="3573016"/>
            <a:ext cx="5024437" cy="2553147"/>
          </a:xfrm>
        </p:spPr>
        <p:txBody>
          <a:bodyPr/>
          <a:lstStyle/>
          <a:p>
            <a:pPr marL="0" indent="360363" algn="just">
              <a:buFont typeface="Wingdings" pitchFamily="2" charset="2"/>
              <a:buNone/>
              <a:defRPr/>
            </a:pPr>
            <a:r>
              <a:rPr lang="bg-BG" dirty="0"/>
              <a:t>На всяко действие, съществува еднакво по големина и обратно по посока противодействие.</a:t>
            </a:r>
          </a:p>
          <a:p>
            <a:pPr algn="r">
              <a:buFont typeface="Wingdings" pitchFamily="2" charset="2"/>
              <a:buNone/>
              <a:defRPr/>
            </a:pPr>
            <a:endParaRPr lang="bg-BG" dirty="0"/>
          </a:p>
          <a:p>
            <a:pPr algn="r">
              <a:buFont typeface="Wingdings" pitchFamily="2" charset="2"/>
              <a:buNone/>
              <a:defRPr/>
            </a:pPr>
            <a:r>
              <a:rPr lang="en-US" dirty="0"/>
              <a:t>Sir Isaac Newton, 1687</a:t>
            </a:r>
            <a:endParaRPr lang="bg-BG" dirty="0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671" y="1295400"/>
            <a:ext cx="2257329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4840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248" y="0"/>
            <a:ext cx="81534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bg-BG" dirty="0"/>
              <a:t>Основни функции</a:t>
            </a:r>
            <a:br>
              <a:rPr lang="bg-BG" dirty="0"/>
            </a:br>
            <a:r>
              <a:rPr lang="bg-BG" dirty="0"/>
              <a:t>на имунната система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1676400"/>
            <a:ext cx="7772399" cy="4572000"/>
          </a:xfrm>
        </p:spPr>
        <p:txBody>
          <a:bodyPr/>
          <a:lstStyle/>
          <a:p>
            <a:pPr algn="just" eaLnBrk="1" hangingPunct="1"/>
            <a:r>
              <a:rPr lang="bg-BG" altLang="bg-BG" dirty="0"/>
              <a:t>Да спре бактериалната агресия.</a:t>
            </a:r>
          </a:p>
          <a:p>
            <a:pPr algn="just" eaLnBrk="1" hangingPunct="1"/>
            <a:r>
              <a:rPr lang="bg-BG" altLang="bg-BG" dirty="0"/>
              <a:t>Да подтисне тъканните увреждания и клетъчната смърт.</a:t>
            </a:r>
          </a:p>
          <a:p>
            <a:pPr algn="just" eaLnBrk="1" hangingPunct="1"/>
            <a:r>
              <a:rPr lang="bg-BG" altLang="bg-BG" dirty="0"/>
              <a:t>Да осигури възстановителните процеси.</a:t>
            </a:r>
          </a:p>
          <a:p>
            <a:pPr algn="just" eaLnBrk="1" hangingPunct="1"/>
            <a:r>
              <a:rPr lang="bg-BG" altLang="bg-BG" dirty="0"/>
              <a:t>Да ограничи възможностите за вторични и/или опортюнистични инфекции.</a:t>
            </a:r>
          </a:p>
          <a:p>
            <a:pPr algn="just" eaLnBrk="1" hangingPunct="1"/>
            <a:r>
              <a:rPr lang="bg-BG" altLang="bg-BG" dirty="0"/>
              <a:t>Да определи особеностите на придобития имунен отговор.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05607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32138" y="4579938"/>
            <a:ext cx="2660650" cy="504825"/>
          </a:xfrm>
        </p:spPr>
        <p:txBody>
          <a:bodyPr>
            <a:normAutofit fontScale="92500" lnSpcReduction="10000"/>
          </a:bodyPr>
          <a:lstStyle/>
          <a:p>
            <a:pPr marL="0" indent="0" algn="ctr" defTabSz="658813" eaLnBrk="1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Font typeface="Wingdings" pitchFamily="2" charset="2"/>
              <a:buNone/>
              <a:tabLst>
                <a:tab pos="576263" algn="l"/>
              </a:tabLst>
            </a:pPr>
            <a:r>
              <a:rPr lang="bg-BG" altLang="en-US" sz="3600" b="1">
                <a:solidFill>
                  <a:srgbClr val="FF0000"/>
                </a:solidFill>
              </a:rPr>
              <a:t>СЕПСИС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 flipV="1">
            <a:off x="4279900" y="5229225"/>
            <a:ext cx="436563" cy="385763"/>
          </a:xfrm>
          <a:prstGeom prst="upArrow">
            <a:avLst>
              <a:gd name="adj1" fmla="val 42583"/>
              <a:gd name="adj2" fmla="val 49190"/>
            </a:avLst>
          </a:prstGeom>
          <a:gradFill rotWithShape="0">
            <a:gsLst>
              <a:gs pos="0">
                <a:srgbClr val="FFCC00">
                  <a:gamma/>
                  <a:shade val="56471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195513" y="5516563"/>
            <a:ext cx="46799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5000"/>
              </a:spcBef>
              <a:spcAft>
                <a:spcPct val="35000"/>
              </a:spcAft>
              <a:defRPr/>
            </a:pPr>
            <a:r>
              <a:rPr lang="bg-BG" altLang="en-US" sz="2800" dirty="0"/>
              <a:t>Органна недостатъчност</a:t>
            </a:r>
            <a:endParaRPr lang="en-US" altLang="en-US" sz="24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627313" y="3702050"/>
            <a:ext cx="4713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bg-BG" sz="2800" noProof="1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bg-BG" altLang="bg-BG" sz="2800">
                <a:solidFill>
                  <a:srgbClr val="FF0000"/>
                </a:solidFill>
                <a:latin typeface="Comic Sans MS" pitchFamily="66" charset="0"/>
              </a:rPr>
              <a:t>Екстензивно активиране</a:t>
            </a:r>
            <a:r>
              <a:rPr lang="bg-BG" altLang="bg-BG" sz="2800" noProof="1">
                <a:solidFill>
                  <a:srgbClr val="FF0000"/>
                </a:solidFill>
                <a:latin typeface="Comic Sans MS" pitchFamily="66" charset="0"/>
              </a:rPr>
              <a:t> ”</a:t>
            </a:r>
            <a:endParaRPr lang="fr-FR" altLang="bg-BG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 flipV="1">
            <a:off x="4284663" y="4195763"/>
            <a:ext cx="438150" cy="385762"/>
          </a:xfrm>
          <a:prstGeom prst="upArrow">
            <a:avLst>
              <a:gd name="adj1" fmla="val 42583"/>
              <a:gd name="adj2" fmla="val 49190"/>
            </a:avLst>
          </a:prstGeom>
          <a:gradFill rotWithShape="0">
            <a:gsLst>
              <a:gs pos="0">
                <a:srgbClr val="FFCC00">
                  <a:gamma/>
                  <a:shade val="56471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563938" y="40481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33337" rIns="66675" bIns="33337"/>
          <a:lstStyle>
            <a:lvl1pPr marL="288925" indent="-288925" defTabSz="658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58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8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8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8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E9B03"/>
              </a:buClr>
              <a:buSzPct val="60000"/>
              <a:buFont typeface="Wingdings" pitchFamily="2" charset="2"/>
              <a:buNone/>
            </a:pPr>
            <a:r>
              <a:rPr lang="bg-BG" altLang="en-US" sz="3200" b="1">
                <a:solidFill>
                  <a:schemeClr val="accent2"/>
                </a:solidFill>
              </a:rPr>
              <a:t>Инфекция</a:t>
            </a:r>
            <a:endParaRPr lang="en-US" altLang="en-US" sz="3400">
              <a:solidFill>
                <a:schemeClr val="accent2"/>
              </a:solidFill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0" y="2060575"/>
            <a:ext cx="2843213" cy="493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6675" tIns="33337" rIns="66675" bIns="33337"/>
          <a:lstStyle/>
          <a:p>
            <a:pPr defTabSz="658813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E9B03"/>
              </a:buClr>
              <a:buSzPct val="60000"/>
              <a:buFont typeface="Wingdings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sym typeface="Wingdings" pitchFamily="2" charset="2"/>
              </a:rPr>
              <a:t>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bg-BG" altLang="en-US" sz="2800" b="1" dirty="0">
                <a:solidFill>
                  <a:srgbClr val="FF0000"/>
                </a:solidFill>
              </a:rPr>
              <a:t>Коагулация</a:t>
            </a:r>
            <a:endParaRPr lang="bg-BG" altLang="en-US" sz="3200" b="1" noProof="1">
              <a:solidFill>
                <a:srgbClr val="FF0000"/>
              </a:solidFill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300788" y="2060575"/>
            <a:ext cx="280828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6675" tIns="33337" rIns="66675" bIns="33337"/>
          <a:lstStyle/>
          <a:p>
            <a:pPr marL="288925" indent="-288925" defTabSz="658813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E9B03"/>
              </a:buClr>
              <a:buSzPct val="60000"/>
              <a:buFont typeface="Wingdings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sym typeface="Wingdings" pitchFamily="2" charset="2"/>
              </a:rPr>
              <a:t>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bg-BG" altLang="en-US" sz="2800" b="1" dirty="0">
                <a:solidFill>
                  <a:srgbClr val="FF0000"/>
                </a:solidFill>
              </a:rPr>
              <a:t>Възпаление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 flipV="1">
            <a:off x="4279900" y="1052513"/>
            <a:ext cx="436563" cy="490537"/>
          </a:xfrm>
          <a:prstGeom prst="upArrow">
            <a:avLst>
              <a:gd name="adj1" fmla="val 42583"/>
              <a:gd name="adj2" fmla="val 55271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bg-BG"/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2843213" y="1198563"/>
            <a:ext cx="3384550" cy="2735262"/>
            <a:chOff x="4277" y="852"/>
            <a:chExt cx="1547" cy="1373"/>
          </a:xfrm>
        </p:grpSpPr>
        <p:sp>
          <p:nvSpPr>
            <p:cNvPr id="8208" name="AutoShape 12"/>
            <p:cNvSpPr>
              <a:spLocks noChangeArrowheads="1"/>
            </p:cNvSpPr>
            <p:nvPr/>
          </p:nvSpPr>
          <p:spPr bwMode="auto">
            <a:xfrm flipH="1">
              <a:off x="5185" y="980"/>
              <a:ext cx="639" cy="1245"/>
            </a:xfrm>
            <a:prstGeom prst="curvedRightArrow">
              <a:avLst>
                <a:gd name="adj1" fmla="val 38967"/>
                <a:gd name="adj2" fmla="val 77934"/>
                <a:gd name="adj3" fmla="val 33333"/>
              </a:avLst>
            </a:pr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bg-BG" altLang="bg-BG"/>
            </a:p>
          </p:txBody>
        </p:sp>
        <p:sp>
          <p:nvSpPr>
            <p:cNvPr id="8209" name="AutoShape 13"/>
            <p:cNvSpPr>
              <a:spLocks noChangeArrowheads="1"/>
            </p:cNvSpPr>
            <p:nvPr/>
          </p:nvSpPr>
          <p:spPr bwMode="auto">
            <a:xfrm flipV="1">
              <a:off x="4277" y="852"/>
              <a:ext cx="639" cy="1245"/>
            </a:xfrm>
            <a:prstGeom prst="curvedRightArrow">
              <a:avLst>
                <a:gd name="adj1" fmla="val 38967"/>
                <a:gd name="adj2" fmla="val 77934"/>
                <a:gd name="adj3" fmla="val 33333"/>
              </a:avLst>
            </a:prstGeom>
            <a:gradFill rotWithShape="0">
              <a:gsLst>
                <a:gs pos="0">
                  <a:srgbClr val="5C25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bg-BG" altLang="bg-BG"/>
            </a:p>
          </p:txBody>
        </p:sp>
      </p:grp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6831013" y="2708275"/>
            <a:ext cx="170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 sz="2000" dirty="0">
                <a:solidFill>
                  <a:schemeClr val="tx2">
                    <a:lumMod val="75000"/>
                  </a:schemeClr>
                </a:solidFill>
              </a:rPr>
              <a:t>Борба с </a:t>
            </a:r>
          </a:p>
          <a:p>
            <a:pPr algn="ctr" eaLnBrk="1" hangingPunct="1"/>
            <a:r>
              <a:rPr lang="bg-BG" altLang="bg-BG" sz="2000" dirty="0">
                <a:solidFill>
                  <a:schemeClr val="tx2">
                    <a:lumMod val="75000"/>
                  </a:schemeClr>
                </a:solidFill>
              </a:rPr>
              <a:t>причинителя</a:t>
            </a:r>
            <a:endParaRPr lang="fr-FR" altLang="bg-BG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323850" y="2638425"/>
            <a:ext cx="248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 sz="2000" dirty="0">
                <a:solidFill>
                  <a:srgbClr val="FF0000"/>
                </a:solidFill>
              </a:rPr>
              <a:t>Ограничава</a:t>
            </a:r>
          </a:p>
          <a:p>
            <a:pPr algn="ctr" eaLnBrk="1" hangingPunct="1"/>
            <a:r>
              <a:rPr lang="bg-BG" altLang="bg-BG" sz="2000" dirty="0">
                <a:solidFill>
                  <a:srgbClr val="FF0000"/>
                </a:solidFill>
              </a:rPr>
              <a:t>разпространението</a:t>
            </a:r>
          </a:p>
          <a:p>
            <a:pPr algn="ctr" eaLnBrk="1" hangingPunct="1"/>
            <a:r>
              <a:rPr lang="bg-BG" altLang="bg-BG" sz="2000" dirty="0">
                <a:solidFill>
                  <a:srgbClr val="FF0000"/>
                </a:solidFill>
              </a:rPr>
              <a:t>на инфекцията</a:t>
            </a:r>
            <a:endParaRPr lang="fr-FR" altLang="bg-BG" sz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3357563" y="2126714"/>
            <a:ext cx="2438400" cy="8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bg-BG" altLang="en-US" sz="2400">
                <a:latin typeface="Comic Sans MS" pitchFamily="66" charset="0"/>
              </a:rPr>
              <a:t>Вроден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bg-BG" altLang="en-US" sz="2400">
                <a:latin typeface="Comic Sans MS" pitchFamily="66" charset="0"/>
              </a:rPr>
              <a:t>имунитет</a:t>
            </a:r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968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3251" y="32982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/>
              <a:t>Инфекция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543800" cy="3855368"/>
          </a:xfrm>
        </p:spPr>
        <p:txBody>
          <a:bodyPr/>
          <a:lstStyle/>
          <a:p>
            <a:pPr marL="0" indent="360363" algn="just" eaLnBrk="1" hangingPunct="1">
              <a:buFont typeface="Wingdings" pitchFamily="2" charset="2"/>
              <a:buNone/>
            </a:pPr>
            <a:r>
              <a:rPr lang="bg-BG" altLang="bg-BG" dirty="0"/>
              <a:t>Микробиологичен феномен, който се характеризира с възпалителен отговор, като резултат на присъствието на микроорганизми или на друга чужда тъкан в тялото.</a:t>
            </a:r>
          </a:p>
        </p:txBody>
      </p:sp>
    </p:spTree>
    <p:extLst>
      <p:ext uri="{BB962C8B-B14F-4D97-AF65-F5344CB8AC3E}">
        <p14:creationId xmlns:p14="http://schemas.microsoft.com/office/powerpoint/2010/main" val="140123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2982"/>
            <a:ext cx="8382000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bg-BG" dirty="0"/>
              <a:t>Синдром на </a:t>
            </a:r>
            <a:br>
              <a:rPr lang="bg-BG" dirty="0"/>
            </a:br>
            <a:r>
              <a:rPr lang="bg-BG" dirty="0"/>
              <a:t>локален възпалителен отговор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391400" cy="4724400"/>
          </a:xfrm>
        </p:spPr>
        <p:txBody>
          <a:bodyPr/>
          <a:lstStyle/>
          <a:p>
            <a:pPr eaLnBrk="1" hangingPunct="1"/>
            <a:r>
              <a:rPr lang="bg-BG" altLang="bg-BG" dirty="0"/>
              <a:t>Оток</a:t>
            </a:r>
            <a:endParaRPr lang="en-US" altLang="bg-BG" dirty="0"/>
          </a:p>
          <a:p>
            <a:pPr eaLnBrk="1" hangingPunct="1"/>
            <a:r>
              <a:rPr lang="bg-BG" altLang="bg-BG" dirty="0"/>
              <a:t>Болка</a:t>
            </a:r>
            <a:endParaRPr lang="en-US" altLang="bg-BG" dirty="0"/>
          </a:p>
          <a:p>
            <a:pPr eaLnBrk="1" hangingPunct="1"/>
            <a:r>
              <a:rPr lang="bg-BG" altLang="bg-BG" dirty="0"/>
              <a:t>Зачервяване</a:t>
            </a:r>
            <a:endParaRPr lang="en-US" altLang="bg-BG" dirty="0"/>
          </a:p>
          <a:p>
            <a:pPr eaLnBrk="1" hangingPunct="1"/>
            <a:r>
              <a:rPr lang="bg-BG" altLang="bg-BG" dirty="0"/>
              <a:t>Повишена локална температура</a:t>
            </a:r>
            <a:endParaRPr lang="en-US" altLang="bg-BG" dirty="0"/>
          </a:p>
          <a:p>
            <a:pPr eaLnBrk="1" hangingPunct="1"/>
            <a:r>
              <a:rPr lang="bg-BG" altLang="bg-BG" dirty="0"/>
              <a:t>Нарушена функция</a:t>
            </a:r>
          </a:p>
        </p:txBody>
      </p:sp>
    </p:spTree>
    <p:extLst>
      <p:ext uri="{BB962C8B-B14F-4D97-AF65-F5344CB8AC3E}">
        <p14:creationId xmlns:p14="http://schemas.microsoft.com/office/powerpoint/2010/main" val="2223514167"/>
      </p:ext>
    </p:extLst>
  </p:cSld>
  <p:clrMapOvr>
    <a:masterClrMapping/>
  </p:clrMapOvr>
</p:sld>
</file>

<file path=ppt/theme/theme1.xml><?xml version="1.0" encoding="utf-8"?>
<a:theme xmlns:a="http://schemas.openxmlformats.org/drawingml/2006/main" name="SSC_PPT_Master_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CA2D3DC256C42AC27EEC9A07D6E9C" ma:contentTypeVersion="2" ma:contentTypeDescription="Create a new document." ma:contentTypeScope="" ma:versionID="31c35ce18282a3ba698730a42c8bbf1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d738ac93cd7910e7466240cf02f43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D9664D-FEDE-4921-A67B-FCA6585381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6FBFF-3F21-46D8-9F67-4D8B774C3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27C866-08E8-4FFE-B72F-C34219F5CA18}">
  <ds:schemaRefs>
    <ds:schemaRef ds:uri="http://schemas.microsoft.com/sharepoint/v3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SSC_PPT_Master_PC</Template>
  <TotalTime>7831</TotalTime>
  <Words>2781</Words>
  <Application>Microsoft Macintosh PowerPoint</Application>
  <PresentationFormat>On-screen Show (4:3)</PresentationFormat>
  <Paragraphs>472</Paragraphs>
  <Slides>45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Comic Sans MS</vt:lpstr>
      <vt:lpstr>Futura Book</vt:lpstr>
      <vt:lpstr>GillSans</vt:lpstr>
      <vt:lpstr>Times New Roman</vt:lpstr>
      <vt:lpstr>Wingdings</vt:lpstr>
      <vt:lpstr>SSC_PPT_Master_PC</vt:lpstr>
      <vt:lpstr>PowerPoint Presentation</vt:lpstr>
      <vt:lpstr>Основни задачи на лекцията</vt:lpstr>
      <vt:lpstr>Защо този проблем е значим?</vt:lpstr>
      <vt:lpstr>Защо този проблем е значим?</vt:lpstr>
      <vt:lpstr>PowerPoint Presentation</vt:lpstr>
      <vt:lpstr>Основни функции на имунната система</vt:lpstr>
      <vt:lpstr>PowerPoint Presentation</vt:lpstr>
      <vt:lpstr>Инфекция</vt:lpstr>
      <vt:lpstr>Синдром на  локален възпалителен отговор</vt:lpstr>
      <vt:lpstr>Синдром на системен възпалителен отговор</vt:lpstr>
      <vt:lpstr>Синдром на тежък  системен възпалителен отговор</vt:lpstr>
      <vt:lpstr>Фактори водещи до SIRS</vt:lpstr>
      <vt:lpstr>PowerPoint Presentation</vt:lpstr>
      <vt:lpstr>Определения</vt:lpstr>
      <vt:lpstr>Органна дисфункция при сепсис</vt:lpstr>
      <vt:lpstr>Септичен шок</vt:lpstr>
      <vt:lpstr>PowerPoint Presentation</vt:lpstr>
      <vt:lpstr>PowerPoint Presentation</vt:lpstr>
      <vt:lpstr>Активатори  и медиатори на септичния шок</vt:lpstr>
      <vt:lpstr>Активатори и медиатори на септичния шок</vt:lpstr>
      <vt:lpstr>Патофизиология</vt:lpstr>
      <vt:lpstr>PowerPoint Presentation</vt:lpstr>
      <vt:lpstr>Отговорът на организма се определя от</vt:lpstr>
      <vt:lpstr>Обща симптоматика</vt:lpstr>
      <vt:lpstr>Сърдечносъдова система</vt:lpstr>
      <vt:lpstr>Сърдечносъдова система</vt:lpstr>
      <vt:lpstr>Сърдечносъдова система</vt:lpstr>
      <vt:lpstr>PowerPoint Presentation</vt:lpstr>
      <vt:lpstr>Дихателна система</vt:lpstr>
      <vt:lpstr>PowerPoint Presentation</vt:lpstr>
      <vt:lpstr>Отделителна система</vt:lpstr>
      <vt:lpstr>Храносмилателна система</vt:lpstr>
      <vt:lpstr>Други</vt:lpstr>
      <vt:lpstr>Синдром на  множествена органна дисфункция </vt:lpstr>
      <vt:lpstr>Синдром на  множествена органна дисфункция </vt:lpstr>
      <vt:lpstr>Синдром на  множествена органна недостатъчност </vt:lpstr>
      <vt:lpstr>Синдром на  множествена органна недостатъчност </vt:lpstr>
      <vt:lpstr>Синдром на  множествена органна недостатъчност </vt:lpstr>
      <vt:lpstr>Скала за оценка  на органната недостатъчност (SOFA)*</vt:lpstr>
      <vt:lpstr>Физикално изследване</vt:lpstr>
      <vt:lpstr>АКН = f МОС х ПСС</vt:lpstr>
      <vt:lpstr>Видове шок</vt:lpstr>
      <vt:lpstr>Диференциална диагноза</vt:lpstr>
      <vt:lpstr>PowerPoint Presentation</vt:lpstr>
      <vt:lpstr>www.survivingsepsis.org</vt:lpstr>
    </vt:vector>
  </TitlesOfParts>
  <Company>NYU Langone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Сепсис</dc:title>
  <dc:creator>доцент д-р Господин ДИМОВ;дм</dc:creator>
  <cp:keywords>ssc, surviving sepsis campaign, ppt, powerpoint master template</cp:keywords>
  <cp:lastModifiedBy>gdimov@abv.bg</cp:lastModifiedBy>
  <cp:revision>173</cp:revision>
  <dcterms:created xsi:type="dcterms:W3CDTF">2017-01-09T15:20:35Z</dcterms:created>
  <dcterms:modified xsi:type="dcterms:W3CDTF">2020-11-27T16:11:17Z</dcterms:modified>
  <cp:category>Лекция по АИМ за студенти по медицина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{DLP_Owner}">
    <vt:lpwstr>cssadmin</vt:lpwstr>
  </property>
  <property fmtid="{D5CDD505-2E9C-101B-9397-08002B2CF9AE}" pid="3" name="{DLP_CreatedBy}">
    <vt:lpwstr>ljirik</vt:lpwstr>
  </property>
  <property fmtid="{D5CDD505-2E9C-101B-9397-08002B2CF9AE}" pid="4" name="{DLP_CreatedOn}">
    <vt:lpwstr>6/3/2014 9:55:33 AM</vt:lpwstr>
  </property>
  <property fmtid="{D5CDD505-2E9C-101B-9397-08002B2CF9AE}" pid="5" name="{DLP_Description}">
    <vt:lpwstr/>
  </property>
  <property fmtid="{D5CDD505-2E9C-101B-9397-08002B2CF9AE}" pid="6" name="{DLP_VersionNotes}">
    <vt:lpwstr/>
  </property>
  <property fmtid="{D5CDD505-2E9C-101B-9397-08002B2CF9AE}" pid="7" name="{DLP_VersionID}">
    <vt:lpwstr>1</vt:lpwstr>
  </property>
  <property fmtid="{D5CDD505-2E9C-101B-9397-08002B2CF9AE}" pid="8" name="{DLP_MinorID}">
    <vt:lpwstr>0</vt:lpwstr>
  </property>
  <property fmtid="{D5CDD505-2E9C-101B-9397-08002B2CF9AE}" pid="9" name="{DLP_Path}">
    <vt:lpwstr>Document Repository\Documents\Marketing Department\Surviving Sepsis Campaign\</vt:lpwstr>
  </property>
  <property fmtid="{D5CDD505-2E9C-101B-9397-08002B2CF9AE}" pid="10" name="{DLP_ParentFolder}">
    <vt:lpwstr>98FDDF3F-CD92-4FA3-BFF5-6ED5D24AEAEF</vt:lpwstr>
  </property>
  <property fmtid="{D5CDD505-2E9C-101B-9397-08002B2CF9AE}" pid="11" name="{DLP_ObjectID}">
    <vt:lpwstr>69D51654B54E4DD688AF16BC249CD2A7</vt:lpwstr>
  </property>
  <property fmtid="{D5CDD505-2E9C-101B-9397-08002B2CF9AE}" pid="12" name="{DLP_FileName}">
    <vt:lpwstr>SSC-PPT-Master.pptx</vt:lpwstr>
  </property>
  <property fmtid="{D5CDD505-2E9C-101B-9397-08002B2CF9AE}" pid="13" name="{DLP_Extension}">
    <vt:lpwstr>.pptx</vt:lpwstr>
  </property>
  <property fmtid="{D5CDD505-2E9C-101B-9397-08002B2CF9AE}" pid="14" name="{DLP_Profile}">
    <vt:lpwstr>Accepted Manuscripts</vt:lpwstr>
  </property>
  <property fmtid="{D5CDD505-2E9C-101B-9397-08002B2CF9AE}" pid="15" name="{DLPP_Retention Rule}">
    <vt:lpwstr>b - 2 years from last accessed</vt:lpwstr>
  </property>
  <property fmtid="{D5CDD505-2E9C-101B-9397-08002B2CF9AE}" pid="16" name="ContentTypeId">
    <vt:lpwstr>0x01010038ACA2D3DC256C42AC27EEC9A07D6E9C</vt:lpwstr>
  </property>
  <property fmtid="{D5CDD505-2E9C-101B-9397-08002B2CF9AE}" pid="17" name="_dlc_DocIdItemGuid">
    <vt:lpwstr>613b314b-8147-4b04-aaa5-de6aaf75f163</vt:lpwstr>
  </property>
  <property fmtid="{D5CDD505-2E9C-101B-9397-08002B2CF9AE}" pid="18" name="Document Type">
    <vt:lpwstr>114;#Template|0b6456f2-a360-49b7-8f16-55f6ace7d8fc</vt:lpwstr>
  </property>
  <property fmtid="{D5CDD505-2E9C-101B-9397-08002B2CF9AE}" pid="19" name="Administrative Line">
    <vt:lpwstr>146;#Staff Resources|ade856ca-b8e8-497e-932e-e3814fb0fca9</vt:lpwstr>
  </property>
  <property fmtid="{D5CDD505-2E9C-101B-9397-08002B2CF9AE}" pid="20" name="Business Line">
    <vt:lpwstr>142;#SSC General|3238853e-b095-4b10-a1ce-8b39c85bca0b</vt:lpwstr>
  </property>
</Properties>
</file>